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609585">
      <a:defRPr sz="24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>
      <a:defRPr sz="24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>
      <a:defRPr sz="24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>
      <a:defRPr sz="24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>
      <a:defRPr sz="24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>
      <a:defRPr sz="24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>
      <a:defRPr sz="24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>
      <a:defRPr sz="24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>
      <a:defRPr sz="24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en Binder" initials="K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5T16:14:14" idx="2">
    <p:pos x="5434" y="745"/>
    <p:text>Bitte die Küsten hinzufügen</p:text>
    <p:extLst>
      <p:ext uri="{C676402C-5697-4E1C-873F-D02D1690AC5C}">
        <p15:threadingInfo xmlns:p15="http://schemas.microsoft.com/office/powerpoint/2012/main" timeZoneBias="-12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27;ockfkt973rdg_Kirsten.Binder;1;14;Kirsten Binder;2;1;1;3;20;2023-06-05T14:14:14Z;4;38;{A72268CD-673D-BD16-15B5-59881CDAC05D};" providerId="AD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5T16:18:28" idx="6">
    <p:pos x="5079" y="816"/>
    <p:text>conventions?</p:text>
    <p:extLst>
      <p:ext uri="{C676402C-5697-4E1C-873F-D02D1690AC5C}">
        <p15:threadingInfo xmlns:p15="http://schemas.microsoft.com/office/powerpoint/2012/main" timeZoneBias="-12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27;ockfkt973rdg_Kirsten.Binder;1;14;Kirsten Binder;2;1;1;3;20;2023-06-05T14:18:28Z;4;38;{8A291B01-63EB-C37A-FF09-0FB7C5E87AE0};" providerId="AD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5T16:24:25" idx="7">
    <p:pos x="0" y="0"/>
    <p:text>Zwischen den Folien 11 und 12 die Animation ändern: Erscheinen bei Klick?</p:text>
    <p:extLst>
      <p:ext uri="{C676402C-5697-4E1C-873F-D02D1690AC5C}">
        <p15:threadingInfo xmlns:p15="http://schemas.microsoft.com/office/powerpoint/2012/main" timeZoneBias="-12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27;ockfkt973rdg_Kirsten.Binder;1;14;Kirsten Binder;2;1;0;3;20;2023-06-05T14:24:25Z;4;38;{0987ADB9-AE49-50C8-264C-849AFA797767};" providerId="AD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5T16:26:00" idx="8">
    <p:pos x="0" y="0"/>
    <p:text>Neuer Screenshot: Der Küsten-Gazetteer hat nun tatsächlich eine Titel!</p:text>
    <p:extLst>
      <p:ext uri="{C676402C-5697-4E1C-873F-D02D1690AC5C}">
        <p15:threadingInfo xmlns:p15="http://schemas.microsoft.com/office/powerpoint/2012/main" timeZoneBias="-12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27;ockfkt973rdg_Kirsten.Binder;1;14;Kirsten Binder;2;1;1;3;20;2023-06-05T14:26:00Z;4;38;{5571F6EE-8723-AE37-87AC-E299C6F120F0};" providerId="AD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F8702-7D58-45FD-B7CB-5422EDF34574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B32F-FD07-40AD-A943-6378A2331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3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Specialised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Data Infrastructure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2B32F-FD07-40AD-A943-6378A2331B3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88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Blue Economy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2B32F-FD07-40AD-A943-6378A2331B3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43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Maybe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MDI (</a:t>
            </a:r>
            <a:r>
              <a:rPr lang="de-DE" dirty="0" err="1"/>
              <a:t>old</a:t>
            </a:r>
            <a:r>
              <a:rPr lang="de-DE" dirty="0"/>
              <a:t> fashioned and </a:t>
            </a:r>
            <a:r>
              <a:rPr lang="de-DE" dirty="0" err="1"/>
              <a:t>poor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Layout recognition</a:t>
            </a:r>
            <a:r>
              <a:rPr lang="en-US" dirty="0"/>
              <a:t> with </a:t>
            </a:r>
            <a:r>
              <a:rPr lang="en-US" dirty="0" err="1"/>
              <a:t>MetaVer</a:t>
            </a:r>
            <a:r>
              <a:rPr lang="en-US" dirty="0"/>
              <a:t>, Geoportal.de 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2B32F-FD07-40AD-A943-6378A2331B3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37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Tuesday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2B32F-FD07-40AD-A943-6378A2331B3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1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elfolie mit 2 Bil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21"/>
          </p:nvPr>
        </p:nvSpPr>
        <p:spPr bwMode="auto">
          <a:xfrm>
            <a:off x="215902" y="3528485"/>
            <a:ext cx="4284663" cy="3103033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1" name="Rechteck 20"/>
          <p:cNvSpPr>
            <a:spLocks noChangeAspect="1"/>
          </p:cNvSpPr>
          <p:nvPr userDrawn="1"/>
        </p:nvSpPr>
        <p:spPr bwMode="auto">
          <a:xfrm>
            <a:off x="0" y="1188000"/>
            <a:ext cx="8712000" cy="23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31803" y="1188002"/>
            <a:ext cx="8038432" cy="1314571"/>
          </a:xfrm>
          <a:prstGeom prst="rect">
            <a:avLst/>
          </a:prstGeom>
          <a:noFill/>
        </p:spPr>
        <p:txBody>
          <a:bodyPr lIns="0" tIns="144000" anchor="t" anchorCtr="0">
            <a:normAutofit/>
          </a:bodyPr>
          <a:lstStyle>
            <a:lvl1pPr algn="l">
              <a:lnSpc>
                <a:spcPct val="80000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32001" y="2521821"/>
            <a:ext cx="8038232" cy="53901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ts val="18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 bwMode="auto">
          <a:xfrm>
            <a:off x="431799" y="3205981"/>
            <a:ext cx="8038232" cy="286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6673" indent="0">
              <a:buNone/>
              <a:defRPr>
                <a:solidFill>
                  <a:schemeClr val="bg1"/>
                </a:solidFill>
              </a:defRPr>
            </a:lvl2pPr>
            <a:lvl3pPr marL="449215" indent="0">
              <a:buNone/>
              <a:defRPr>
                <a:solidFill>
                  <a:schemeClr val="bg1"/>
                </a:solidFill>
              </a:defRPr>
            </a:lvl3pPr>
            <a:lvl4pPr marL="625411" indent="0">
              <a:buNone/>
              <a:defRPr>
                <a:solidFill>
                  <a:schemeClr val="bg1"/>
                </a:solidFill>
              </a:defRPr>
            </a:lvl4pPr>
            <a:lvl5pPr marL="8079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4643440" y="3252223"/>
            <a:ext cx="4284705" cy="3383529"/>
          </a:xfrm>
          <a:custGeom>
            <a:avLst/>
            <a:gdLst>
              <a:gd name="connsiteX0" fmla="*/ 0 w 8712099"/>
              <a:gd name="connsiteY0" fmla="*/ 1271872 h 2543743"/>
              <a:gd name="connsiteX1" fmla="*/ 635936 w 8712099"/>
              <a:gd name="connsiteY1" fmla="*/ 1 h 2543743"/>
              <a:gd name="connsiteX2" fmla="*/ 8076163 w 8712099"/>
              <a:gd name="connsiteY2" fmla="*/ 1 h 2543743"/>
              <a:gd name="connsiteX3" fmla="*/ 8712099 w 8712099"/>
              <a:gd name="connsiteY3" fmla="*/ 1271872 h 2543743"/>
              <a:gd name="connsiteX4" fmla="*/ 8076163 w 8712099"/>
              <a:gd name="connsiteY4" fmla="*/ 2543742 h 2543743"/>
              <a:gd name="connsiteX5" fmla="*/ 635936 w 8712099"/>
              <a:gd name="connsiteY5" fmla="*/ 2543742 h 2543743"/>
              <a:gd name="connsiteX6" fmla="*/ 0 w 8712099"/>
              <a:gd name="connsiteY6" fmla="*/ 1271872 h 2543743"/>
              <a:gd name="connsiteX0" fmla="*/ 2239 w 8714338"/>
              <a:gd name="connsiteY0" fmla="*/ 1271871 h 2543741"/>
              <a:gd name="connsiteX1" fmla="*/ 0 w 8714338"/>
              <a:gd name="connsiteY1" fmla="*/ 200025 h 2543741"/>
              <a:gd name="connsiteX2" fmla="*/ 8078402 w 8714338"/>
              <a:gd name="connsiteY2" fmla="*/ 0 h 2543741"/>
              <a:gd name="connsiteX3" fmla="*/ 8714338 w 8714338"/>
              <a:gd name="connsiteY3" fmla="*/ 1271871 h 2543741"/>
              <a:gd name="connsiteX4" fmla="*/ 8078402 w 8714338"/>
              <a:gd name="connsiteY4" fmla="*/ 2543741 h 2543741"/>
              <a:gd name="connsiteX5" fmla="*/ 638175 w 8714338"/>
              <a:gd name="connsiteY5" fmla="*/ 2543741 h 2543741"/>
              <a:gd name="connsiteX6" fmla="*/ 2239 w 8714338"/>
              <a:gd name="connsiteY6" fmla="*/ 1271871 h 2543741"/>
              <a:gd name="connsiteX0" fmla="*/ 2239 w 8714338"/>
              <a:gd name="connsiteY0" fmla="*/ 1071846 h 2343716"/>
              <a:gd name="connsiteX1" fmla="*/ 0 w 8714338"/>
              <a:gd name="connsiteY1" fmla="*/ 0 h 2343716"/>
              <a:gd name="connsiteX2" fmla="*/ 8507027 w 8714338"/>
              <a:gd name="connsiteY2" fmla="*/ 28575 h 2343716"/>
              <a:gd name="connsiteX3" fmla="*/ 8714338 w 8714338"/>
              <a:gd name="connsiteY3" fmla="*/ 1071846 h 2343716"/>
              <a:gd name="connsiteX4" fmla="*/ 8078402 w 8714338"/>
              <a:gd name="connsiteY4" fmla="*/ 2343716 h 2343716"/>
              <a:gd name="connsiteX5" fmla="*/ 638175 w 8714338"/>
              <a:gd name="connsiteY5" fmla="*/ 2343716 h 2343716"/>
              <a:gd name="connsiteX6" fmla="*/ 2239 w 8714338"/>
              <a:gd name="connsiteY6" fmla="*/ 1071846 h 2343716"/>
              <a:gd name="connsiteX0" fmla="*/ 2239 w 8507027"/>
              <a:gd name="connsiteY0" fmla="*/ 1409700 h 2681570"/>
              <a:gd name="connsiteX1" fmla="*/ 0 w 8507027"/>
              <a:gd name="connsiteY1" fmla="*/ 337854 h 2681570"/>
              <a:gd name="connsiteX2" fmla="*/ 8507027 w 8507027"/>
              <a:gd name="connsiteY2" fmla="*/ 366429 h 2681570"/>
              <a:gd name="connsiteX3" fmla="*/ 8495263 w 8507027"/>
              <a:gd name="connsiteY3" fmla="*/ 0 h 2681570"/>
              <a:gd name="connsiteX4" fmla="*/ 8078402 w 8507027"/>
              <a:gd name="connsiteY4" fmla="*/ 2681570 h 2681570"/>
              <a:gd name="connsiteX5" fmla="*/ 638175 w 8507027"/>
              <a:gd name="connsiteY5" fmla="*/ 2681570 h 2681570"/>
              <a:gd name="connsiteX6" fmla="*/ 2239 w 8507027"/>
              <a:gd name="connsiteY6" fmla="*/ 1409700 h 2681570"/>
              <a:gd name="connsiteX0" fmla="*/ 2239 w 8726102"/>
              <a:gd name="connsiteY0" fmla="*/ 1409700 h 2681570"/>
              <a:gd name="connsiteX1" fmla="*/ 0 w 8726102"/>
              <a:gd name="connsiteY1" fmla="*/ 337854 h 2681570"/>
              <a:gd name="connsiteX2" fmla="*/ 8507027 w 8726102"/>
              <a:gd name="connsiteY2" fmla="*/ 366429 h 2681570"/>
              <a:gd name="connsiteX3" fmla="*/ 8495263 w 8726102"/>
              <a:gd name="connsiteY3" fmla="*/ 0 h 2681570"/>
              <a:gd name="connsiteX4" fmla="*/ 8726102 w 8726102"/>
              <a:gd name="connsiteY4" fmla="*/ 43145 h 2681570"/>
              <a:gd name="connsiteX5" fmla="*/ 638175 w 8726102"/>
              <a:gd name="connsiteY5" fmla="*/ 2681570 h 2681570"/>
              <a:gd name="connsiteX6" fmla="*/ 2239 w 8726102"/>
              <a:gd name="connsiteY6" fmla="*/ 1409700 h 2681570"/>
              <a:gd name="connsiteX0" fmla="*/ 2239 w 8726102"/>
              <a:gd name="connsiteY0" fmla="*/ 1409700 h 2700620"/>
              <a:gd name="connsiteX1" fmla="*/ 0 w 8726102"/>
              <a:gd name="connsiteY1" fmla="*/ 337854 h 2700620"/>
              <a:gd name="connsiteX2" fmla="*/ 8507027 w 8726102"/>
              <a:gd name="connsiteY2" fmla="*/ 366429 h 2700620"/>
              <a:gd name="connsiteX3" fmla="*/ 8495263 w 8726102"/>
              <a:gd name="connsiteY3" fmla="*/ 0 h 2700620"/>
              <a:gd name="connsiteX4" fmla="*/ 8726102 w 8726102"/>
              <a:gd name="connsiteY4" fmla="*/ 43145 h 2700620"/>
              <a:gd name="connsiteX5" fmla="*/ 8724900 w 8726102"/>
              <a:gd name="connsiteY5" fmla="*/ 2700620 h 2700620"/>
              <a:gd name="connsiteX6" fmla="*/ 2239 w 8726102"/>
              <a:gd name="connsiteY6" fmla="*/ 1409700 h 2700620"/>
              <a:gd name="connsiteX0" fmla="*/ 11764 w 8726102"/>
              <a:gd name="connsiteY0" fmla="*/ 2686050 h 2700620"/>
              <a:gd name="connsiteX1" fmla="*/ 0 w 8726102"/>
              <a:gd name="connsiteY1" fmla="*/ 337854 h 2700620"/>
              <a:gd name="connsiteX2" fmla="*/ 8507027 w 8726102"/>
              <a:gd name="connsiteY2" fmla="*/ 366429 h 2700620"/>
              <a:gd name="connsiteX3" fmla="*/ 8495263 w 8726102"/>
              <a:gd name="connsiteY3" fmla="*/ 0 h 2700620"/>
              <a:gd name="connsiteX4" fmla="*/ 8726102 w 8726102"/>
              <a:gd name="connsiteY4" fmla="*/ 43145 h 2700620"/>
              <a:gd name="connsiteX5" fmla="*/ 8724900 w 8726102"/>
              <a:gd name="connsiteY5" fmla="*/ 2700620 h 2700620"/>
              <a:gd name="connsiteX6" fmla="*/ 11764 w 8726102"/>
              <a:gd name="connsiteY6" fmla="*/ 2686050 h 2700620"/>
              <a:gd name="connsiteX0" fmla="*/ 11764 w 8726102"/>
              <a:gd name="connsiteY0" fmla="*/ 2686050 h 2700620"/>
              <a:gd name="connsiteX1" fmla="*/ 0 w 8726102"/>
              <a:gd name="connsiteY1" fmla="*/ 337854 h 2700620"/>
              <a:gd name="connsiteX2" fmla="*/ 8507027 w 8726102"/>
              <a:gd name="connsiteY2" fmla="*/ 366429 h 2700620"/>
              <a:gd name="connsiteX3" fmla="*/ 8495263 w 8726102"/>
              <a:gd name="connsiteY3" fmla="*/ 0 h 2700620"/>
              <a:gd name="connsiteX4" fmla="*/ 8726102 w 8726102"/>
              <a:gd name="connsiteY4" fmla="*/ 43145 h 2700620"/>
              <a:gd name="connsiteX5" fmla="*/ 8724900 w 8726102"/>
              <a:gd name="connsiteY5" fmla="*/ 2700620 h 2700620"/>
              <a:gd name="connsiteX6" fmla="*/ 11764 w 8726102"/>
              <a:gd name="connsiteY6" fmla="*/ 2686050 h 2700620"/>
              <a:gd name="connsiteX0" fmla="*/ 2239 w 8716577"/>
              <a:gd name="connsiteY0" fmla="*/ 2686050 h 2700620"/>
              <a:gd name="connsiteX1" fmla="*/ 0 w 8716577"/>
              <a:gd name="connsiteY1" fmla="*/ 356904 h 2700620"/>
              <a:gd name="connsiteX2" fmla="*/ 8497502 w 8716577"/>
              <a:gd name="connsiteY2" fmla="*/ 366429 h 2700620"/>
              <a:gd name="connsiteX3" fmla="*/ 8485738 w 8716577"/>
              <a:gd name="connsiteY3" fmla="*/ 0 h 2700620"/>
              <a:gd name="connsiteX4" fmla="*/ 8716577 w 8716577"/>
              <a:gd name="connsiteY4" fmla="*/ 43145 h 2700620"/>
              <a:gd name="connsiteX5" fmla="*/ 8715375 w 8716577"/>
              <a:gd name="connsiteY5" fmla="*/ 2700620 h 2700620"/>
              <a:gd name="connsiteX6" fmla="*/ 2239 w 8716577"/>
              <a:gd name="connsiteY6" fmla="*/ 2686050 h 2700620"/>
              <a:gd name="connsiteX0" fmla="*/ 2239 w 8716577"/>
              <a:gd name="connsiteY0" fmla="*/ 2686050 h 2700620"/>
              <a:gd name="connsiteX1" fmla="*/ 0 w 8716577"/>
              <a:gd name="connsiteY1" fmla="*/ 311884 h 2700620"/>
              <a:gd name="connsiteX2" fmla="*/ 8497502 w 8716577"/>
              <a:gd name="connsiteY2" fmla="*/ 366429 h 2700620"/>
              <a:gd name="connsiteX3" fmla="*/ 8485738 w 8716577"/>
              <a:gd name="connsiteY3" fmla="*/ 0 h 2700620"/>
              <a:gd name="connsiteX4" fmla="*/ 8716577 w 8716577"/>
              <a:gd name="connsiteY4" fmla="*/ 43145 h 2700620"/>
              <a:gd name="connsiteX5" fmla="*/ 8715375 w 8716577"/>
              <a:gd name="connsiteY5" fmla="*/ 2700620 h 2700620"/>
              <a:gd name="connsiteX6" fmla="*/ 2239 w 8716577"/>
              <a:gd name="connsiteY6" fmla="*/ 2686050 h 2700620"/>
              <a:gd name="connsiteX0" fmla="*/ 2239 w 8716577"/>
              <a:gd name="connsiteY0" fmla="*/ 2686050 h 2700620"/>
              <a:gd name="connsiteX1" fmla="*/ 0 w 8716577"/>
              <a:gd name="connsiteY1" fmla="*/ 311884 h 2700620"/>
              <a:gd name="connsiteX2" fmla="*/ 8497502 w 8716577"/>
              <a:gd name="connsiteY2" fmla="*/ 366429 h 2700620"/>
              <a:gd name="connsiteX3" fmla="*/ 8485738 w 8716577"/>
              <a:gd name="connsiteY3" fmla="*/ 0 h 2700620"/>
              <a:gd name="connsiteX4" fmla="*/ 8716577 w 8716577"/>
              <a:gd name="connsiteY4" fmla="*/ 43145 h 2700620"/>
              <a:gd name="connsiteX5" fmla="*/ 8715375 w 8716577"/>
              <a:gd name="connsiteY5" fmla="*/ 2700620 h 2700620"/>
              <a:gd name="connsiteX6" fmla="*/ 2239 w 8716577"/>
              <a:gd name="connsiteY6" fmla="*/ 2686050 h 2700620"/>
              <a:gd name="connsiteX0" fmla="*/ 2239 w 8716577"/>
              <a:gd name="connsiteY0" fmla="*/ 2683550 h 2700620"/>
              <a:gd name="connsiteX1" fmla="*/ 0 w 8716577"/>
              <a:gd name="connsiteY1" fmla="*/ 311884 h 2700620"/>
              <a:gd name="connsiteX2" fmla="*/ 8497502 w 8716577"/>
              <a:gd name="connsiteY2" fmla="*/ 366429 h 2700620"/>
              <a:gd name="connsiteX3" fmla="*/ 8485738 w 8716577"/>
              <a:gd name="connsiteY3" fmla="*/ 0 h 2700620"/>
              <a:gd name="connsiteX4" fmla="*/ 8716577 w 8716577"/>
              <a:gd name="connsiteY4" fmla="*/ 43145 h 2700620"/>
              <a:gd name="connsiteX5" fmla="*/ 8715375 w 8716577"/>
              <a:gd name="connsiteY5" fmla="*/ 2700620 h 2700620"/>
              <a:gd name="connsiteX6" fmla="*/ 2239 w 8716577"/>
              <a:gd name="connsiteY6" fmla="*/ 2683550 h 2700620"/>
              <a:gd name="connsiteX0" fmla="*/ 2239 w 8716577"/>
              <a:gd name="connsiteY0" fmla="*/ 2683550 h 2700620"/>
              <a:gd name="connsiteX1" fmla="*/ 0 w 8716577"/>
              <a:gd name="connsiteY1" fmla="*/ 311884 h 2700620"/>
              <a:gd name="connsiteX2" fmla="*/ 8497502 w 8716577"/>
              <a:gd name="connsiteY2" fmla="*/ 366429 h 2700620"/>
              <a:gd name="connsiteX3" fmla="*/ 8485738 w 8716577"/>
              <a:gd name="connsiteY3" fmla="*/ 0 h 2700620"/>
              <a:gd name="connsiteX4" fmla="*/ 8716577 w 8716577"/>
              <a:gd name="connsiteY4" fmla="*/ 43145 h 2700620"/>
              <a:gd name="connsiteX5" fmla="*/ 8715375 w 8716577"/>
              <a:gd name="connsiteY5" fmla="*/ 2700620 h 2700620"/>
              <a:gd name="connsiteX6" fmla="*/ 2239 w 8716577"/>
              <a:gd name="connsiteY6" fmla="*/ 2683550 h 2700620"/>
              <a:gd name="connsiteX0" fmla="*/ 2239 w 8716577"/>
              <a:gd name="connsiteY0" fmla="*/ 2683550 h 2683550"/>
              <a:gd name="connsiteX1" fmla="*/ 0 w 8716577"/>
              <a:gd name="connsiteY1" fmla="*/ 311884 h 2683550"/>
              <a:gd name="connsiteX2" fmla="*/ 8497502 w 8716577"/>
              <a:gd name="connsiteY2" fmla="*/ 366429 h 2683550"/>
              <a:gd name="connsiteX3" fmla="*/ 8485738 w 8716577"/>
              <a:gd name="connsiteY3" fmla="*/ 0 h 2683550"/>
              <a:gd name="connsiteX4" fmla="*/ 8716577 w 8716577"/>
              <a:gd name="connsiteY4" fmla="*/ 43145 h 2683550"/>
              <a:gd name="connsiteX5" fmla="*/ 8708007 w 8716577"/>
              <a:gd name="connsiteY5" fmla="*/ 2680612 h 2683550"/>
              <a:gd name="connsiteX6" fmla="*/ 2239 w 8716577"/>
              <a:gd name="connsiteY6" fmla="*/ 2683550 h 2683550"/>
              <a:gd name="connsiteX0" fmla="*/ 2239 w 8709208"/>
              <a:gd name="connsiteY0" fmla="*/ 2683550 h 2683550"/>
              <a:gd name="connsiteX1" fmla="*/ 0 w 8709208"/>
              <a:gd name="connsiteY1" fmla="*/ 311884 h 2683550"/>
              <a:gd name="connsiteX2" fmla="*/ 8497502 w 8709208"/>
              <a:gd name="connsiteY2" fmla="*/ 366429 h 2683550"/>
              <a:gd name="connsiteX3" fmla="*/ 8485738 w 8709208"/>
              <a:gd name="connsiteY3" fmla="*/ 0 h 2683550"/>
              <a:gd name="connsiteX4" fmla="*/ 8709208 w 8709208"/>
              <a:gd name="connsiteY4" fmla="*/ 158192 h 2683550"/>
              <a:gd name="connsiteX5" fmla="*/ 8708007 w 8709208"/>
              <a:gd name="connsiteY5" fmla="*/ 2680612 h 2683550"/>
              <a:gd name="connsiteX6" fmla="*/ 2239 w 8709208"/>
              <a:gd name="connsiteY6" fmla="*/ 2683550 h 2683550"/>
              <a:gd name="connsiteX0" fmla="*/ 2239 w 8709208"/>
              <a:gd name="connsiteY0" fmla="*/ 2573503 h 2573503"/>
              <a:gd name="connsiteX1" fmla="*/ 0 w 8709208"/>
              <a:gd name="connsiteY1" fmla="*/ 201837 h 2573503"/>
              <a:gd name="connsiteX2" fmla="*/ 8497502 w 8709208"/>
              <a:gd name="connsiteY2" fmla="*/ 256382 h 2573503"/>
              <a:gd name="connsiteX3" fmla="*/ 8483281 w 8709208"/>
              <a:gd name="connsiteY3" fmla="*/ 0 h 2573503"/>
              <a:gd name="connsiteX4" fmla="*/ 8709208 w 8709208"/>
              <a:gd name="connsiteY4" fmla="*/ 48145 h 2573503"/>
              <a:gd name="connsiteX5" fmla="*/ 8708007 w 8709208"/>
              <a:gd name="connsiteY5" fmla="*/ 2570565 h 2573503"/>
              <a:gd name="connsiteX6" fmla="*/ 2239 w 8709208"/>
              <a:gd name="connsiteY6" fmla="*/ 2573503 h 2573503"/>
              <a:gd name="connsiteX0" fmla="*/ 2239 w 8709208"/>
              <a:gd name="connsiteY0" fmla="*/ 2573503 h 2573503"/>
              <a:gd name="connsiteX1" fmla="*/ 0 w 8709208"/>
              <a:gd name="connsiteY1" fmla="*/ 201837 h 2573503"/>
              <a:gd name="connsiteX2" fmla="*/ 8490135 w 8709208"/>
              <a:gd name="connsiteY2" fmla="*/ 198857 h 2573503"/>
              <a:gd name="connsiteX3" fmla="*/ 8483281 w 8709208"/>
              <a:gd name="connsiteY3" fmla="*/ 0 h 2573503"/>
              <a:gd name="connsiteX4" fmla="*/ 8709208 w 8709208"/>
              <a:gd name="connsiteY4" fmla="*/ 48145 h 2573503"/>
              <a:gd name="connsiteX5" fmla="*/ 8708007 w 8709208"/>
              <a:gd name="connsiteY5" fmla="*/ 2570565 h 2573503"/>
              <a:gd name="connsiteX6" fmla="*/ 2239 w 8709208"/>
              <a:gd name="connsiteY6" fmla="*/ 2573503 h 2573503"/>
              <a:gd name="connsiteX0" fmla="*/ 2239 w 8709208"/>
              <a:gd name="connsiteY0" fmla="*/ 2576004 h 2576004"/>
              <a:gd name="connsiteX1" fmla="*/ 0 w 8709208"/>
              <a:gd name="connsiteY1" fmla="*/ 204338 h 2576004"/>
              <a:gd name="connsiteX2" fmla="*/ 8490135 w 8709208"/>
              <a:gd name="connsiteY2" fmla="*/ 201358 h 2576004"/>
              <a:gd name="connsiteX3" fmla="*/ 8485738 w 8709208"/>
              <a:gd name="connsiteY3" fmla="*/ 0 h 2576004"/>
              <a:gd name="connsiteX4" fmla="*/ 8709208 w 8709208"/>
              <a:gd name="connsiteY4" fmla="*/ 50646 h 2576004"/>
              <a:gd name="connsiteX5" fmla="*/ 8708007 w 8709208"/>
              <a:gd name="connsiteY5" fmla="*/ 2573066 h 2576004"/>
              <a:gd name="connsiteX6" fmla="*/ 2239 w 8709208"/>
              <a:gd name="connsiteY6" fmla="*/ 2576004 h 2576004"/>
              <a:gd name="connsiteX0" fmla="*/ 2239 w 8708032"/>
              <a:gd name="connsiteY0" fmla="*/ 2576004 h 2576004"/>
              <a:gd name="connsiteX1" fmla="*/ 0 w 8708032"/>
              <a:gd name="connsiteY1" fmla="*/ 204338 h 2576004"/>
              <a:gd name="connsiteX2" fmla="*/ 8490135 w 8708032"/>
              <a:gd name="connsiteY2" fmla="*/ 201358 h 2576004"/>
              <a:gd name="connsiteX3" fmla="*/ 8485738 w 8708032"/>
              <a:gd name="connsiteY3" fmla="*/ 0 h 2576004"/>
              <a:gd name="connsiteX4" fmla="*/ 8704296 w 8708032"/>
              <a:gd name="connsiteY4" fmla="*/ 5627 h 2576004"/>
              <a:gd name="connsiteX5" fmla="*/ 8708007 w 8708032"/>
              <a:gd name="connsiteY5" fmla="*/ 2573066 h 2576004"/>
              <a:gd name="connsiteX6" fmla="*/ 2239 w 8708032"/>
              <a:gd name="connsiteY6" fmla="*/ 2576004 h 2576004"/>
              <a:gd name="connsiteX0" fmla="*/ 2239 w 8708032"/>
              <a:gd name="connsiteY0" fmla="*/ 2581006 h 2581006"/>
              <a:gd name="connsiteX1" fmla="*/ 0 w 8708032"/>
              <a:gd name="connsiteY1" fmla="*/ 209340 h 2581006"/>
              <a:gd name="connsiteX2" fmla="*/ 8490135 w 8708032"/>
              <a:gd name="connsiteY2" fmla="*/ 206360 h 2581006"/>
              <a:gd name="connsiteX3" fmla="*/ 8488194 w 8708032"/>
              <a:gd name="connsiteY3" fmla="*/ 0 h 2581006"/>
              <a:gd name="connsiteX4" fmla="*/ 8704296 w 8708032"/>
              <a:gd name="connsiteY4" fmla="*/ 10629 h 2581006"/>
              <a:gd name="connsiteX5" fmla="*/ 8708007 w 8708032"/>
              <a:gd name="connsiteY5" fmla="*/ 2578068 h 2581006"/>
              <a:gd name="connsiteX6" fmla="*/ 2239 w 8708032"/>
              <a:gd name="connsiteY6" fmla="*/ 2581006 h 2581006"/>
              <a:gd name="connsiteX0" fmla="*/ 2239 w 8708032"/>
              <a:gd name="connsiteY0" fmla="*/ 2581006 h 2581006"/>
              <a:gd name="connsiteX1" fmla="*/ 0 w 8708032"/>
              <a:gd name="connsiteY1" fmla="*/ 209340 h 2581006"/>
              <a:gd name="connsiteX2" fmla="*/ 8490135 w 8708032"/>
              <a:gd name="connsiteY2" fmla="*/ 206360 h 2581006"/>
              <a:gd name="connsiteX3" fmla="*/ 8488194 w 8708032"/>
              <a:gd name="connsiteY3" fmla="*/ 0 h 2581006"/>
              <a:gd name="connsiteX4" fmla="*/ 8704296 w 8708032"/>
              <a:gd name="connsiteY4" fmla="*/ 3126 h 2581006"/>
              <a:gd name="connsiteX5" fmla="*/ 8708007 w 8708032"/>
              <a:gd name="connsiteY5" fmla="*/ 2578068 h 2581006"/>
              <a:gd name="connsiteX6" fmla="*/ 2239 w 8708032"/>
              <a:gd name="connsiteY6" fmla="*/ 2581006 h 2581006"/>
              <a:gd name="connsiteX0" fmla="*/ 2239 w 8708032"/>
              <a:gd name="connsiteY0" fmla="*/ 2581006 h 2581006"/>
              <a:gd name="connsiteX1" fmla="*/ 0 w 8708032"/>
              <a:gd name="connsiteY1" fmla="*/ 209340 h 2581006"/>
              <a:gd name="connsiteX2" fmla="*/ 8490135 w 8708032"/>
              <a:gd name="connsiteY2" fmla="*/ 206360 h 2581006"/>
              <a:gd name="connsiteX3" fmla="*/ 8488194 w 8708032"/>
              <a:gd name="connsiteY3" fmla="*/ 0 h 2581006"/>
              <a:gd name="connsiteX4" fmla="*/ 8704296 w 8708032"/>
              <a:gd name="connsiteY4" fmla="*/ 3126 h 2581006"/>
              <a:gd name="connsiteX5" fmla="*/ 8708007 w 8708032"/>
              <a:gd name="connsiteY5" fmla="*/ 2580530 h 2581006"/>
              <a:gd name="connsiteX6" fmla="*/ 2239 w 8708032"/>
              <a:gd name="connsiteY6" fmla="*/ 2581006 h 2581006"/>
              <a:gd name="connsiteX0" fmla="*/ 2239 w 8708032"/>
              <a:gd name="connsiteY0" fmla="*/ 2581006 h 2581006"/>
              <a:gd name="connsiteX1" fmla="*/ 0 w 8708032"/>
              <a:gd name="connsiteY1" fmla="*/ 209340 h 2581006"/>
              <a:gd name="connsiteX2" fmla="*/ 8490135 w 8708032"/>
              <a:gd name="connsiteY2" fmla="*/ 206360 h 2581006"/>
              <a:gd name="connsiteX3" fmla="*/ 8488194 w 8708032"/>
              <a:gd name="connsiteY3" fmla="*/ 0 h 2581006"/>
              <a:gd name="connsiteX4" fmla="*/ 8704296 w 8708032"/>
              <a:gd name="connsiteY4" fmla="*/ 3126 h 2581006"/>
              <a:gd name="connsiteX5" fmla="*/ 8708007 w 8708032"/>
              <a:gd name="connsiteY5" fmla="*/ 2580530 h 2581006"/>
              <a:gd name="connsiteX6" fmla="*/ 2239 w 8708032"/>
              <a:gd name="connsiteY6" fmla="*/ 2581006 h 2581006"/>
              <a:gd name="connsiteX0" fmla="*/ 2239 w 8708032"/>
              <a:gd name="connsiteY0" fmla="*/ 2581006 h 2581006"/>
              <a:gd name="connsiteX1" fmla="*/ 0 w 8708032"/>
              <a:gd name="connsiteY1" fmla="*/ 209340 h 2581006"/>
              <a:gd name="connsiteX2" fmla="*/ 8485300 w 8708032"/>
              <a:gd name="connsiteY2" fmla="*/ 206360 h 2581006"/>
              <a:gd name="connsiteX3" fmla="*/ 8488194 w 8708032"/>
              <a:gd name="connsiteY3" fmla="*/ 0 h 2581006"/>
              <a:gd name="connsiteX4" fmla="*/ 8704296 w 8708032"/>
              <a:gd name="connsiteY4" fmla="*/ 3126 h 2581006"/>
              <a:gd name="connsiteX5" fmla="*/ 8708007 w 8708032"/>
              <a:gd name="connsiteY5" fmla="*/ 2580530 h 2581006"/>
              <a:gd name="connsiteX6" fmla="*/ 2239 w 8708032"/>
              <a:gd name="connsiteY6" fmla="*/ 2581006 h 2581006"/>
              <a:gd name="connsiteX0" fmla="*/ 2239 w 8708032"/>
              <a:gd name="connsiteY0" fmla="*/ 2581006 h 2581006"/>
              <a:gd name="connsiteX1" fmla="*/ 0 w 8708032"/>
              <a:gd name="connsiteY1" fmla="*/ 209340 h 2581006"/>
              <a:gd name="connsiteX2" fmla="*/ 8490135 w 8708032"/>
              <a:gd name="connsiteY2" fmla="*/ 208822 h 2581006"/>
              <a:gd name="connsiteX3" fmla="*/ 8488194 w 8708032"/>
              <a:gd name="connsiteY3" fmla="*/ 0 h 2581006"/>
              <a:gd name="connsiteX4" fmla="*/ 8704296 w 8708032"/>
              <a:gd name="connsiteY4" fmla="*/ 3126 h 2581006"/>
              <a:gd name="connsiteX5" fmla="*/ 8708007 w 8708032"/>
              <a:gd name="connsiteY5" fmla="*/ 2580530 h 2581006"/>
              <a:gd name="connsiteX6" fmla="*/ 2239 w 8708032"/>
              <a:gd name="connsiteY6" fmla="*/ 2581006 h 2581006"/>
              <a:gd name="connsiteX0" fmla="*/ 2239 w 8708058"/>
              <a:gd name="connsiteY0" fmla="*/ 2581006 h 2581006"/>
              <a:gd name="connsiteX1" fmla="*/ 0 w 8708058"/>
              <a:gd name="connsiteY1" fmla="*/ 209340 h 2581006"/>
              <a:gd name="connsiteX2" fmla="*/ 8490135 w 8708058"/>
              <a:gd name="connsiteY2" fmla="*/ 208822 h 2581006"/>
              <a:gd name="connsiteX3" fmla="*/ 8488194 w 8708058"/>
              <a:gd name="connsiteY3" fmla="*/ 0 h 2581006"/>
              <a:gd name="connsiteX4" fmla="*/ 8706713 w 8708058"/>
              <a:gd name="connsiteY4" fmla="*/ 3126 h 2581006"/>
              <a:gd name="connsiteX5" fmla="*/ 8708007 w 8708058"/>
              <a:gd name="connsiteY5" fmla="*/ 2580530 h 2581006"/>
              <a:gd name="connsiteX6" fmla="*/ 2239 w 8708058"/>
              <a:gd name="connsiteY6" fmla="*/ 2581006 h 2581006"/>
              <a:gd name="connsiteX0" fmla="*/ 2239 w 8708058"/>
              <a:gd name="connsiteY0" fmla="*/ 2581006 h 2581006"/>
              <a:gd name="connsiteX1" fmla="*/ 0 w 8708058"/>
              <a:gd name="connsiteY1" fmla="*/ 209340 h 2581006"/>
              <a:gd name="connsiteX2" fmla="*/ 8490135 w 8708058"/>
              <a:gd name="connsiteY2" fmla="*/ 208822 h 2581006"/>
              <a:gd name="connsiteX3" fmla="*/ 8488194 w 8708058"/>
              <a:gd name="connsiteY3" fmla="*/ 0 h 2581006"/>
              <a:gd name="connsiteX4" fmla="*/ 8706713 w 8708058"/>
              <a:gd name="connsiteY4" fmla="*/ 3126 h 2581006"/>
              <a:gd name="connsiteX5" fmla="*/ 8708007 w 8708058"/>
              <a:gd name="connsiteY5" fmla="*/ 2580530 h 2581006"/>
              <a:gd name="connsiteX6" fmla="*/ 2239 w 8708058"/>
              <a:gd name="connsiteY6" fmla="*/ 2581006 h 2581006"/>
              <a:gd name="connsiteX0" fmla="*/ 2239 w 9351953"/>
              <a:gd name="connsiteY0" fmla="*/ 2581006 h 2581006"/>
              <a:gd name="connsiteX1" fmla="*/ 0 w 9351953"/>
              <a:gd name="connsiteY1" fmla="*/ 209340 h 2581006"/>
              <a:gd name="connsiteX2" fmla="*/ 8490135 w 9351953"/>
              <a:gd name="connsiteY2" fmla="*/ 208822 h 2581006"/>
              <a:gd name="connsiteX3" fmla="*/ 8488194 w 9351953"/>
              <a:gd name="connsiteY3" fmla="*/ 0 h 2581006"/>
              <a:gd name="connsiteX4" fmla="*/ 8706713 w 9351953"/>
              <a:gd name="connsiteY4" fmla="*/ 3126 h 2581006"/>
              <a:gd name="connsiteX5" fmla="*/ 8705084 w 9351953"/>
              <a:gd name="connsiteY5" fmla="*/ 2032132 h 2581006"/>
              <a:gd name="connsiteX6" fmla="*/ 8708007 w 9351953"/>
              <a:gd name="connsiteY6" fmla="*/ 2580530 h 2581006"/>
              <a:gd name="connsiteX7" fmla="*/ 2239 w 9351953"/>
              <a:gd name="connsiteY7" fmla="*/ 2581006 h 2581006"/>
              <a:gd name="connsiteX0" fmla="*/ 2239 w 9434638"/>
              <a:gd name="connsiteY0" fmla="*/ 2581006 h 2611650"/>
              <a:gd name="connsiteX1" fmla="*/ 0 w 9434638"/>
              <a:gd name="connsiteY1" fmla="*/ 209340 h 2611650"/>
              <a:gd name="connsiteX2" fmla="*/ 8490135 w 9434638"/>
              <a:gd name="connsiteY2" fmla="*/ 208822 h 2611650"/>
              <a:gd name="connsiteX3" fmla="*/ 8488194 w 9434638"/>
              <a:gd name="connsiteY3" fmla="*/ 0 h 2611650"/>
              <a:gd name="connsiteX4" fmla="*/ 8706713 w 9434638"/>
              <a:gd name="connsiteY4" fmla="*/ 3126 h 2611650"/>
              <a:gd name="connsiteX5" fmla="*/ 8705084 w 9434638"/>
              <a:gd name="connsiteY5" fmla="*/ 2032132 h 2611650"/>
              <a:gd name="connsiteX6" fmla="*/ 8935961 w 9434638"/>
              <a:gd name="connsiteY6" fmla="*/ 2568072 h 2611650"/>
              <a:gd name="connsiteX7" fmla="*/ 8708007 w 9434638"/>
              <a:gd name="connsiteY7" fmla="*/ 2580530 h 2611650"/>
              <a:gd name="connsiteX8" fmla="*/ 2239 w 9434638"/>
              <a:gd name="connsiteY8" fmla="*/ 2581006 h 2611650"/>
              <a:gd name="connsiteX0" fmla="*/ 2239 w 9429711"/>
              <a:gd name="connsiteY0" fmla="*/ 2581006 h 2584888"/>
              <a:gd name="connsiteX1" fmla="*/ 0 w 9429711"/>
              <a:gd name="connsiteY1" fmla="*/ 209340 h 2584888"/>
              <a:gd name="connsiteX2" fmla="*/ 8490135 w 9429711"/>
              <a:gd name="connsiteY2" fmla="*/ 208822 h 2584888"/>
              <a:gd name="connsiteX3" fmla="*/ 8488194 w 9429711"/>
              <a:gd name="connsiteY3" fmla="*/ 0 h 2584888"/>
              <a:gd name="connsiteX4" fmla="*/ 8706713 w 9429711"/>
              <a:gd name="connsiteY4" fmla="*/ 3126 h 2584888"/>
              <a:gd name="connsiteX5" fmla="*/ 8705084 w 9429711"/>
              <a:gd name="connsiteY5" fmla="*/ 2032132 h 2584888"/>
              <a:gd name="connsiteX6" fmla="*/ 8819333 w 9429711"/>
              <a:gd name="connsiteY6" fmla="*/ 2400743 h 2584888"/>
              <a:gd name="connsiteX7" fmla="*/ 8935961 w 9429711"/>
              <a:gd name="connsiteY7" fmla="*/ 2568072 h 2584888"/>
              <a:gd name="connsiteX8" fmla="*/ 8708007 w 9429711"/>
              <a:gd name="connsiteY8" fmla="*/ 2580530 h 2584888"/>
              <a:gd name="connsiteX9" fmla="*/ 2239 w 9429711"/>
              <a:gd name="connsiteY9" fmla="*/ 2581006 h 2584888"/>
              <a:gd name="connsiteX0" fmla="*/ 2239 w 9429711"/>
              <a:gd name="connsiteY0" fmla="*/ 2581006 h 2584888"/>
              <a:gd name="connsiteX1" fmla="*/ 0 w 9429711"/>
              <a:gd name="connsiteY1" fmla="*/ 209340 h 2584888"/>
              <a:gd name="connsiteX2" fmla="*/ 8490135 w 9429711"/>
              <a:gd name="connsiteY2" fmla="*/ 208822 h 2584888"/>
              <a:gd name="connsiteX3" fmla="*/ 8488194 w 9429711"/>
              <a:gd name="connsiteY3" fmla="*/ 0 h 2584888"/>
              <a:gd name="connsiteX4" fmla="*/ 8706713 w 9429711"/>
              <a:gd name="connsiteY4" fmla="*/ 3126 h 2584888"/>
              <a:gd name="connsiteX5" fmla="*/ 8705084 w 9429711"/>
              <a:gd name="connsiteY5" fmla="*/ 2032132 h 2584888"/>
              <a:gd name="connsiteX6" fmla="*/ 8724127 w 9429711"/>
              <a:gd name="connsiteY6" fmla="*/ 2257663 h 2584888"/>
              <a:gd name="connsiteX7" fmla="*/ 8819333 w 9429711"/>
              <a:gd name="connsiteY7" fmla="*/ 2400743 h 2584888"/>
              <a:gd name="connsiteX8" fmla="*/ 8935961 w 9429711"/>
              <a:gd name="connsiteY8" fmla="*/ 2568072 h 2584888"/>
              <a:gd name="connsiteX9" fmla="*/ 8708007 w 9429711"/>
              <a:gd name="connsiteY9" fmla="*/ 2580530 h 2584888"/>
              <a:gd name="connsiteX10" fmla="*/ 2239 w 9429711"/>
              <a:gd name="connsiteY10" fmla="*/ 2581006 h 2584888"/>
              <a:gd name="connsiteX0" fmla="*/ 2239 w 9429711"/>
              <a:gd name="connsiteY0" fmla="*/ 2581006 h 2584888"/>
              <a:gd name="connsiteX1" fmla="*/ 0 w 9429711"/>
              <a:gd name="connsiteY1" fmla="*/ 209340 h 2584888"/>
              <a:gd name="connsiteX2" fmla="*/ 8490135 w 9429711"/>
              <a:gd name="connsiteY2" fmla="*/ 208822 h 2584888"/>
              <a:gd name="connsiteX3" fmla="*/ 8488194 w 9429711"/>
              <a:gd name="connsiteY3" fmla="*/ 0 h 2584888"/>
              <a:gd name="connsiteX4" fmla="*/ 8706713 w 9429711"/>
              <a:gd name="connsiteY4" fmla="*/ 3126 h 2584888"/>
              <a:gd name="connsiteX5" fmla="*/ 8705084 w 9429711"/>
              <a:gd name="connsiteY5" fmla="*/ 2032132 h 2584888"/>
              <a:gd name="connsiteX6" fmla="*/ 7293644 w 9429711"/>
              <a:gd name="connsiteY6" fmla="*/ 2034556 h 2584888"/>
              <a:gd name="connsiteX7" fmla="*/ 8819333 w 9429711"/>
              <a:gd name="connsiteY7" fmla="*/ 2400743 h 2584888"/>
              <a:gd name="connsiteX8" fmla="*/ 8935961 w 9429711"/>
              <a:gd name="connsiteY8" fmla="*/ 2568072 h 2584888"/>
              <a:gd name="connsiteX9" fmla="*/ 8708007 w 9429711"/>
              <a:gd name="connsiteY9" fmla="*/ 2580530 h 2584888"/>
              <a:gd name="connsiteX10" fmla="*/ 2239 w 9429711"/>
              <a:gd name="connsiteY10" fmla="*/ 2581006 h 2584888"/>
              <a:gd name="connsiteX0" fmla="*/ 2239 w 9429711"/>
              <a:gd name="connsiteY0" fmla="*/ 2581006 h 2584888"/>
              <a:gd name="connsiteX1" fmla="*/ 0 w 9429711"/>
              <a:gd name="connsiteY1" fmla="*/ 209340 h 2584888"/>
              <a:gd name="connsiteX2" fmla="*/ 8490135 w 9429711"/>
              <a:gd name="connsiteY2" fmla="*/ 208822 h 2584888"/>
              <a:gd name="connsiteX3" fmla="*/ 8488194 w 9429711"/>
              <a:gd name="connsiteY3" fmla="*/ 0 h 2584888"/>
              <a:gd name="connsiteX4" fmla="*/ 8706713 w 9429711"/>
              <a:gd name="connsiteY4" fmla="*/ 3126 h 2584888"/>
              <a:gd name="connsiteX5" fmla="*/ 8705084 w 9429711"/>
              <a:gd name="connsiteY5" fmla="*/ 2032132 h 2584888"/>
              <a:gd name="connsiteX6" fmla="*/ 7293644 w 9429711"/>
              <a:gd name="connsiteY6" fmla="*/ 2034556 h 2584888"/>
              <a:gd name="connsiteX7" fmla="*/ 8819333 w 9429711"/>
              <a:gd name="connsiteY7" fmla="*/ 2400743 h 2584888"/>
              <a:gd name="connsiteX8" fmla="*/ 8935961 w 9429711"/>
              <a:gd name="connsiteY8" fmla="*/ 2568072 h 2584888"/>
              <a:gd name="connsiteX9" fmla="*/ 8708007 w 9429711"/>
              <a:gd name="connsiteY9" fmla="*/ 2580530 h 2584888"/>
              <a:gd name="connsiteX10" fmla="*/ 2239 w 9429711"/>
              <a:gd name="connsiteY10" fmla="*/ 2581006 h 2584888"/>
              <a:gd name="connsiteX0" fmla="*/ 2239 w 9429711"/>
              <a:gd name="connsiteY0" fmla="*/ 2581006 h 2584888"/>
              <a:gd name="connsiteX1" fmla="*/ 0 w 9429711"/>
              <a:gd name="connsiteY1" fmla="*/ 209340 h 2584888"/>
              <a:gd name="connsiteX2" fmla="*/ 8490135 w 9429711"/>
              <a:gd name="connsiteY2" fmla="*/ 208822 h 2584888"/>
              <a:gd name="connsiteX3" fmla="*/ 8488194 w 9429711"/>
              <a:gd name="connsiteY3" fmla="*/ 0 h 2584888"/>
              <a:gd name="connsiteX4" fmla="*/ 8706713 w 9429711"/>
              <a:gd name="connsiteY4" fmla="*/ 3126 h 2584888"/>
              <a:gd name="connsiteX5" fmla="*/ 8705084 w 9429711"/>
              <a:gd name="connsiteY5" fmla="*/ 2032132 h 2584888"/>
              <a:gd name="connsiteX6" fmla="*/ 7293644 w 9429711"/>
              <a:gd name="connsiteY6" fmla="*/ 2034556 h 2584888"/>
              <a:gd name="connsiteX7" fmla="*/ 8819333 w 9429711"/>
              <a:gd name="connsiteY7" fmla="*/ 2400743 h 2584888"/>
              <a:gd name="connsiteX8" fmla="*/ 8935961 w 9429711"/>
              <a:gd name="connsiteY8" fmla="*/ 2568072 h 2584888"/>
              <a:gd name="connsiteX9" fmla="*/ 8708007 w 9429711"/>
              <a:gd name="connsiteY9" fmla="*/ 2580530 h 2584888"/>
              <a:gd name="connsiteX10" fmla="*/ 2239 w 9429711"/>
              <a:gd name="connsiteY10" fmla="*/ 2581006 h 2584888"/>
              <a:gd name="connsiteX0" fmla="*/ 2239 w 9429711"/>
              <a:gd name="connsiteY0" fmla="*/ 2581006 h 2584888"/>
              <a:gd name="connsiteX1" fmla="*/ 0 w 9429711"/>
              <a:gd name="connsiteY1" fmla="*/ 209340 h 2584888"/>
              <a:gd name="connsiteX2" fmla="*/ 8490135 w 9429711"/>
              <a:gd name="connsiteY2" fmla="*/ 208822 h 2584888"/>
              <a:gd name="connsiteX3" fmla="*/ 8488194 w 9429711"/>
              <a:gd name="connsiteY3" fmla="*/ 0 h 2584888"/>
              <a:gd name="connsiteX4" fmla="*/ 8706713 w 9429711"/>
              <a:gd name="connsiteY4" fmla="*/ 3126 h 2584888"/>
              <a:gd name="connsiteX5" fmla="*/ 8705084 w 9429711"/>
              <a:gd name="connsiteY5" fmla="*/ 2032132 h 2584888"/>
              <a:gd name="connsiteX6" fmla="*/ 7293644 w 9429711"/>
              <a:gd name="connsiteY6" fmla="*/ 2034556 h 2584888"/>
              <a:gd name="connsiteX7" fmla="*/ 7305543 w 9429711"/>
              <a:gd name="connsiteY7" fmla="*/ 2332842 h 2584888"/>
              <a:gd name="connsiteX8" fmla="*/ 8935961 w 9429711"/>
              <a:gd name="connsiteY8" fmla="*/ 2568072 h 2584888"/>
              <a:gd name="connsiteX9" fmla="*/ 8708007 w 9429711"/>
              <a:gd name="connsiteY9" fmla="*/ 2580530 h 2584888"/>
              <a:gd name="connsiteX10" fmla="*/ 2239 w 9429711"/>
              <a:gd name="connsiteY10" fmla="*/ 2581006 h 2584888"/>
              <a:gd name="connsiteX0" fmla="*/ 2239 w 9429711"/>
              <a:gd name="connsiteY0" fmla="*/ 2581006 h 2584888"/>
              <a:gd name="connsiteX1" fmla="*/ 0 w 9429711"/>
              <a:gd name="connsiteY1" fmla="*/ 209340 h 2584888"/>
              <a:gd name="connsiteX2" fmla="*/ 8490135 w 9429711"/>
              <a:gd name="connsiteY2" fmla="*/ 208822 h 2584888"/>
              <a:gd name="connsiteX3" fmla="*/ 8488194 w 9429711"/>
              <a:gd name="connsiteY3" fmla="*/ 0 h 2584888"/>
              <a:gd name="connsiteX4" fmla="*/ 8706713 w 9429711"/>
              <a:gd name="connsiteY4" fmla="*/ 3126 h 2584888"/>
              <a:gd name="connsiteX5" fmla="*/ 8705084 w 9429711"/>
              <a:gd name="connsiteY5" fmla="*/ 2032132 h 2584888"/>
              <a:gd name="connsiteX6" fmla="*/ 7293644 w 9429711"/>
              <a:gd name="connsiteY6" fmla="*/ 2034556 h 2584888"/>
              <a:gd name="connsiteX7" fmla="*/ 7305543 w 9429711"/>
              <a:gd name="connsiteY7" fmla="*/ 2332842 h 2584888"/>
              <a:gd name="connsiteX8" fmla="*/ 8935961 w 9429711"/>
              <a:gd name="connsiteY8" fmla="*/ 2568072 h 2584888"/>
              <a:gd name="connsiteX9" fmla="*/ 8708007 w 9429711"/>
              <a:gd name="connsiteY9" fmla="*/ 2580530 h 2584888"/>
              <a:gd name="connsiteX10" fmla="*/ 2239 w 9429711"/>
              <a:gd name="connsiteY10" fmla="*/ 2581006 h 2584888"/>
              <a:gd name="connsiteX0" fmla="*/ 2239 w 9429711"/>
              <a:gd name="connsiteY0" fmla="*/ 2581006 h 2584888"/>
              <a:gd name="connsiteX1" fmla="*/ 0 w 9429711"/>
              <a:gd name="connsiteY1" fmla="*/ 209340 h 2584888"/>
              <a:gd name="connsiteX2" fmla="*/ 8490135 w 9429711"/>
              <a:gd name="connsiteY2" fmla="*/ 208822 h 2584888"/>
              <a:gd name="connsiteX3" fmla="*/ 8488194 w 9429711"/>
              <a:gd name="connsiteY3" fmla="*/ 0 h 2584888"/>
              <a:gd name="connsiteX4" fmla="*/ 8706713 w 9429711"/>
              <a:gd name="connsiteY4" fmla="*/ 3126 h 2584888"/>
              <a:gd name="connsiteX5" fmla="*/ 8705084 w 9429711"/>
              <a:gd name="connsiteY5" fmla="*/ 2032132 h 2584888"/>
              <a:gd name="connsiteX6" fmla="*/ 7293644 w 9429711"/>
              <a:gd name="connsiteY6" fmla="*/ 2034556 h 2584888"/>
              <a:gd name="connsiteX7" fmla="*/ 7305543 w 9429711"/>
              <a:gd name="connsiteY7" fmla="*/ 2332842 h 2584888"/>
              <a:gd name="connsiteX8" fmla="*/ 8935961 w 9429711"/>
              <a:gd name="connsiteY8" fmla="*/ 2568072 h 2584888"/>
              <a:gd name="connsiteX9" fmla="*/ 8708007 w 9429711"/>
              <a:gd name="connsiteY9" fmla="*/ 2580530 h 2584888"/>
              <a:gd name="connsiteX10" fmla="*/ 2239 w 9429711"/>
              <a:gd name="connsiteY10" fmla="*/ 2581006 h 2584888"/>
              <a:gd name="connsiteX0" fmla="*/ 2239 w 9366132"/>
              <a:gd name="connsiteY0" fmla="*/ 2581006 h 2581006"/>
              <a:gd name="connsiteX1" fmla="*/ 0 w 9366132"/>
              <a:gd name="connsiteY1" fmla="*/ 209340 h 2581006"/>
              <a:gd name="connsiteX2" fmla="*/ 8490135 w 9366132"/>
              <a:gd name="connsiteY2" fmla="*/ 208822 h 2581006"/>
              <a:gd name="connsiteX3" fmla="*/ 8488194 w 9366132"/>
              <a:gd name="connsiteY3" fmla="*/ 0 h 2581006"/>
              <a:gd name="connsiteX4" fmla="*/ 8706713 w 9366132"/>
              <a:gd name="connsiteY4" fmla="*/ 3126 h 2581006"/>
              <a:gd name="connsiteX5" fmla="*/ 8705084 w 9366132"/>
              <a:gd name="connsiteY5" fmla="*/ 2032132 h 2581006"/>
              <a:gd name="connsiteX6" fmla="*/ 7293644 w 9366132"/>
              <a:gd name="connsiteY6" fmla="*/ 2034556 h 2581006"/>
              <a:gd name="connsiteX7" fmla="*/ 7305543 w 9366132"/>
              <a:gd name="connsiteY7" fmla="*/ 2332842 h 2581006"/>
              <a:gd name="connsiteX8" fmla="*/ 8709845 w 9366132"/>
              <a:gd name="connsiteY8" fmla="*/ 2349815 h 2581006"/>
              <a:gd name="connsiteX9" fmla="*/ 8708007 w 9366132"/>
              <a:gd name="connsiteY9" fmla="*/ 2580530 h 2581006"/>
              <a:gd name="connsiteX10" fmla="*/ 2239 w 9366132"/>
              <a:gd name="connsiteY10" fmla="*/ 2581006 h 2581006"/>
              <a:gd name="connsiteX0" fmla="*/ 2239 w 9299930"/>
              <a:gd name="connsiteY0" fmla="*/ 2581006 h 2581006"/>
              <a:gd name="connsiteX1" fmla="*/ 0 w 9299930"/>
              <a:gd name="connsiteY1" fmla="*/ 209340 h 2581006"/>
              <a:gd name="connsiteX2" fmla="*/ 8490135 w 9299930"/>
              <a:gd name="connsiteY2" fmla="*/ 208822 h 2581006"/>
              <a:gd name="connsiteX3" fmla="*/ 8488194 w 9299930"/>
              <a:gd name="connsiteY3" fmla="*/ 0 h 2581006"/>
              <a:gd name="connsiteX4" fmla="*/ 8706713 w 9299930"/>
              <a:gd name="connsiteY4" fmla="*/ 3126 h 2581006"/>
              <a:gd name="connsiteX5" fmla="*/ 8705084 w 9299930"/>
              <a:gd name="connsiteY5" fmla="*/ 2032132 h 2581006"/>
              <a:gd name="connsiteX6" fmla="*/ 7293644 w 9299930"/>
              <a:gd name="connsiteY6" fmla="*/ 2034556 h 2581006"/>
              <a:gd name="connsiteX7" fmla="*/ 7305543 w 9299930"/>
              <a:gd name="connsiteY7" fmla="*/ 2332842 h 2581006"/>
              <a:gd name="connsiteX8" fmla="*/ 8709845 w 9299930"/>
              <a:gd name="connsiteY8" fmla="*/ 2349815 h 2581006"/>
              <a:gd name="connsiteX9" fmla="*/ 8708007 w 9299930"/>
              <a:gd name="connsiteY9" fmla="*/ 2580530 h 2581006"/>
              <a:gd name="connsiteX10" fmla="*/ 2239 w 9299930"/>
              <a:gd name="connsiteY10" fmla="*/ 2581006 h 2581006"/>
              <a:gd name="connsiteX0" fmla="*/ 2239 w 8927145"/>
              <a:gd name="connsiteY0" fmla="*/ 2581006 h 2581006"/>
              <a:gd name="connsiteX1" fmla="*/ 0 w 8927145"/>
              <a:gd name="connsiteY1" fmla="*/ 209340 h 2581006"/>
              <a:gd name="connsiteX2" fmla="*/ 8490135 w 8927145"/>
              <a:gd name="connsiteY2" fmla="*/ 208822 h 2581006"/>
              <a:gd name="connsiteX3" fmla="*/ 8488194 w 8927145"/>
              <a:gd name="connsiteY3" fmla="*/ 0 h 2581006"/>
              <a:gd name="connsiteX4" fmla="*/ 8706713 w 8927145"/>
              <a:gd name="connsiteY4" fmla="*/ 3126 h 2581006"/>
              <a:gd name="connsiteX5" fmla="*/ 8705084 w 8927145"/>
              <a:gd name="connsiteY5" fmla="*/ 2032132 h 2581006"/>
              <a:gd name="connsiteX6" fmla="*/ 7293644 w 8927145"/>
              <a:gd name="connsiteY6" fmla="*/ 2034556 h 2581006"/>
              <a:gd name="connsiteX7" fmla="*/ 7305543 w 8927145"/>
              <a:gd name="connsiteY7" fmla="*/ 2332842 h 2581006"/>
              <a:gd name="connsiteX8" fmla="*/ 8709845 w 8927145"/>
              <a:gd name="connsiteY8" fmla="*/ 2349815 h 2581006"/>
              <a:gd name="connsiteX9" fmla="*/ 8203410 w 8927145"/>
              <a:gd name="connsiteY9" fmla="*/ 2580530 h 2581006"/>
              <a:gd name="connsiteX10" fmla="*/ 2239 w 8927145"/>
              <a:gd name="connsiteY10" fmla="*/ 2581006 h 2581006"/>
              <a:gd name="connsiteX0" fmla="*/ 2239 w 8722321"/>
              <a:gd name="connsiteY0" fmla="*/ 2581006 h 2581006"/>
              <a:gd name="connsiteX1" fmla="*/ 0 w 8722321"/>
              <a:gd name="connsiteY1" fmla="*/ 209340 h 2581006"/>
              <a:gd name="connsiteX2" fmla="*/ 8490135 w 8722321"/>
              <a:gd name="connsiteY2" fmla="*/ 208822 h 2581006"/>
              <a:gd name="connsiteX3" fmla="*/ 8488194 w 8722321"/>
              <a:gd name="connsiteY3" fmla="*/ 0 h 2581006"/>
              <a:gd name="connsiteX4" fmla="*/ 8706713 w 8722321"/>
              <a:gd name="connsiteY4" fmla="*/ 3126 h 2581006"/>
              <a:gd name="connsiteX5" fmla="*/ 8705084 w 8722321"/>
              <a:gd name="connsiteY5" fmla="*/ 2032132 h 2581006"/>
              <a:gd name="connsiteX6" fmla="*/ 7293644 w 8722321"/>
              <a:gd name="connsiteY6" fmla="*/ 2034556 h 2581006"/>
              <a:gd name="connsiteX7" fmla="*/ 7305543 w 8722321"/>
              <a:gd name="connsiteY7" fmla="*/ 2332842 h 2581006"/>
              <a:gd name="connsiteX8" fmla="*/ 8709845 w 8722321"/>
              <a:gd name="connsiteY8" fmla="*/ 2349815 h 2581006"/>
              <a:gd name="connsiteX9" fmla="*/ 7579805 w 8722321"/>
              <a:gd name="connsiteY9" fmla="*/ 2580530 h 2581006"/>
              <a:gd name="connsiteX10" fmla="*/ 2239 w 8722321"/>
              <a:gd name="connsiteY10" fmla="*/ 2581006 h 2581006"/>
              <a:gd name="connsiteX0" fmla="*/ 2239 w 8722321"/>
              <a:gd name="connsiteY0" fmla="*/ 2581006 h 2581006"/>
              <a:gd name="connsiteX1" fmla="*/ 0 w 8722321"/>
              <a:gd name="connsiteY1" fmla="*/ 209340 h 2581006"/>
              <a:gd name="connsiteX2" fmla="*/ 8490135 w 8722321"/>
              <a:gd name="connsiteY2" fmla="*/ 208822 h 2581006"/>
              <a:gd name="connsiteX3" fmla="*/ 8488194 w 8722321"/>
              <a:gd name="connsiteY3" fmla="*/ 0 h 2581006"/>
              <a:gd name="connsiteX4" fmla="*/ 8706713 w 8722321"/>
              <a:gd name="connsiteY4" fmla="*/ 3126 h 2581006"/>
              <a:gd name="connsiteX5" fmla="*/ 8705084 w 8722321"/>
              <a:gd name="connsiteY5" fmla="*/ 2032132 h 2581006"/>
              <a:gd name="connsiteX6" fmla="*/ 7293644 w 8722321"/>
              <a:gd name="connsiteY6" fmla="*/ 2034556 h 2581006"/>
              <a:gd name="connsiteX7" fmla="*/ 7305543 w 8722321"/>
              <a:gd name="connsiteY7" fmla="*/ 2332842 h 2581006"/>
              <a:gd name="connsiteX8" fmla="*/ 8709845 w 8722321"/>
              <a:gd name="connsiteY8" fmla="*/ 2349815 h 2581006"/>
              <a:gd name="connsiteX9" fmla="*/ 7579805 w 8722321"/>
              <a:gd name="connsiteY9" fmla="*/ 2580530 h 2581006"/>
              <a:gd name="connsiteX10" fmla="*/ 2239 w 8722321"/>
              <a:gd name="connsiteY10" fmla="*/ 2581006 h 2581006"/>
              <a:gd name="connsiteX0" fmla="*/ 2239 w 8722321"/>
              <a:gd name="connsiteY0" fmla="*/ 2581006 h 2582956"/>
              <a:gd name="connsiteX1" fmla="*/ 0 w 8722321"/>
              <a:gd name="connsiteY1" fmla="*/ 209340 h 2582956"/>
              <a:gd name="connsiteX2" fmla="*/ 8490135 w 8722321"/>
              <a:gd name="connsiteY2" fmla="*/ 208822 h 2582956"/>
              <a:gd name="connsiteX3" fmla="*/ 8488194 w 8722321"/>
              <a:gd name="connsiteY3" fmla="*/ 0 h 2582956"/>
              <a:gd name="connsiteX4" fmla="*/ 8706713 w 8722321"/>
              <a:gd name="connsiteY4" fmla="*/ 3126 h 2582956"/>
              <a:gd name="connsiteX5" fmla="*/ 8705084 w 8722321"/>
              <a:gd name="connsiteY5" fmla="*/ 2032132 h 2582956"/>
              <a:gd name="connsiteX6" fmla="*/ 7293644 w 8722321"/>
              <a:gd name="connsiteY6" fmla="*/ 2034556 h 2582956"/>
              <a:gd name="connsiteX7" fmla="*/ 7305543 w 8722321"/>
              <a:gd name="connsiteY7" fmla="*/ 2332842 h 2582956"/>
              <a:gd name="connsiteX8" fmla="*/ 8709845 w 8722321"/>
              <a:gd name="connsiteY8" fmla="*/ 2349815 h 2582956"/>
              <a:gd name="connsiteX9" fmla="*/ 8710387 w 8722321"/>
              <a:gd name="connsiteY9" fmla="*/ 2582956 h 2582956"/>
              <a:gd name="connsiteX10" fmla="*/ 2239 w 8722321"/>
              <a:gd name="connsiteY10" fmla="*/ 2581006 h 2582956"/>
              <a:gd name="connsiteX0" fmla="*/ 2239 w 8722321"/>
              <a:gd name="connsiteY0" fmla="*/ 2581006 h 2582956"/>
              <a:gd name="connsiteX1" fmla="*/ 0 w 8722321"/>
              <a:gd name="connsiteY1" fmla="*/ 209340 h 2582956"/>
              <a:gd name="connsiteX2" fmla="*/ 8490135 w 8722321"/>
              <a:gd name="connsiteY2" fmla="*/ 208822 h 2582956"/>
              <a:gd name="connsiteX3" fmla="*/ 8488194 w 8722321"/>
              <a:gd name="connsiteY3" fmla="*/ 0 h 2582956"/>
              <a:gd name="connsiteX4" fmla="*/ 8706713 w 8722321"/>
              <a:gd name="connsiteY4" fmla="*/ 3126 h 2582956"/>
              <a:gd name="connsiteX5" fmla="*/ 8705084 w 8722321"/>
              <a:gd name="connsiteY5" fmla="*/ 2032132 h 2582956"/>
              <a:gd name="connsiteX6" fmla="*/ 7293644 w 8722321"/>
              <a:gd name="connsiteY6" fmla="*/ 2034556 h 2582956"/>
              <a:gd name="connsiteX7" fmla="*/ 7305543 w 8722321"/>
              <a:gd name="connsiteY7" fmla="*/ 2332842 h 2582956"/>
              <a:gd name="connsiteX8" fmla="*/ 8709845 w 8722321"/>
              <a:gd name="connsiteY8" fmla="*/ 2349815 h 2582956"/>
              <a:gd name="connsiteX9" fmla="*/ 8710387 w 8722321"/>
              <a:gd name="connsiteY9" fmla="*/ 2582956 h 2582956"/>
              <a:gd name="connsiteX10" fmla="*/ 2239 w 8722321"/>
              <a:gd name="connsiteY10" fmla="*/ 2581006 h 2582956"/>
              <a:gd name="connsiteX0" fmla="*/ 2239 w 8722321"/>
              <a:gd name="connsiteY0" fmla="*/ 2581006 h 2582956"/>
              <a:gd name="connsiteX1" fmla="*/ 0 w 8722321"/>
              <a:gd name="connsiteY1" fmla="*/ 209340 h 2582956"/>
              <a:gd name="connsiteX2" fmla="*/ 8490135 w 8722321"/>
              <a:gd name="connsiteY2" fmla="*/ 208822 h 2582956"/>
              <a:gd name="connsiteX3" fmla="*/ 8488194 w 8722321"/>
              <a:gd name="connsiteY3" fmla="*/ 0 h 2582956"/>
              <a:gd name="connsiteX4" fmla="*/ 8706713 w 8722321"/>
              <a:gd name="connsiteY4" fmla="*/ 3126 h 2582956"/>
              <a:gd name="connsiteX5" fmla="*/ 8705084 w 8722321"/>
              <a:gd name="connsiteY5" fmla="*/ 2032132 h 2582956"/>
              <a:gd name="connsiteX6" fmla="*/ 7293644 w 8722321"/>
              <a:gd name="connsiteY6" fmla="*/ 2034556 h 2582956"/>
              <a:gd name="connsiteX7" fmla="*/ 7305543 w 8722321"/>
              <a:gd name="connsiteY7" fmla="*/ 2332842 h 2582956"/>
              <a:gd name="connsiteX8" fmla="*/ 8709845 w 8722321"/>
              <a:gd name="connsiteY8" fmla="*/ 2349815 h 2582956"/>
              <a:gd name="connsiteX9" fmla="*/ 8710387 w 8722321"/>
              <a:gd name="connsiteY9" fmla="*/ 2582956 h 2582956"/>
              <a:gd name="connsiteX10" fmla="*/ 2239 w 8722321"/>
              <a:gd name="connsiteY10" fmla="*/ 2581006 h 2582956"/>
              <a:gd name="connsiteX0" fmla="*/ 2239 w 8722321"/>
              <a:gd name="connsiteY0" fmla="*/ 2581006 h 2582956"/>
              <a:gd name="connsiteX1" fmla="*/ 0 w 8722321"/>
              <a:gd name="connsiteY1" fmla="*/ 209340 h 2582956"/>
              <a:gd name="connsiteX2" fmla="*/ 8490135 w 8722321"/>
              <a:gd name="connsiteY2" fmla="*/ 208822 h 2582956"/>
              <a:gd name="connsiteX3" fmla="*/ 8488194 w 8722321"/>
              <a:gd name="connsiteY3" fmla="*/ 0 h 2582956"/>
              <a:gd name="connsiteX4" fmla="*/ 8706713 w 8722321"/>
              <a:gd name="connsiteY4" fmla="*/ 3126 h 2582956"/>
              <a:gd name="connsiteX5" fmla="*/ 8705084 w 8722321"/>
              <a:gd name="connsiteY5" fmla="*/ 2032132 h 2582956"/>
              <a:gd name="connsiteX6" fmla="*/ 7293644 w 8722321"/>
              <a:gd name="connsiteY6" fmla="*/ 2034556 h 2582956"/>
              <a:gd name="connsiteX7" fmla="*/ 7305543 w 8722321"/>
              <a:gd name="connsiteY7" fmla="*/ 2332842 h 2582956"/>
              <a:gd name="connsiteX8" fmla="*/ 8705084 w 8722321"/>
              <a:gd name="connsiteY8" fmla="*/ 2344966 h 2582956"/>
              <a:gd name="connsiteX9" fmla="*/ 8710387 w 8722321"/>
              <a:gd name="connsiteY9" fmla="*/ 2582956 h 2582956"/>
              <a:gd name="connsiteX10" fmla="*/ 2239 w 8722321"/>
              <a:gd name="connsiteY10" fmla="*/ 2581006 h 2582956"/>
              <a:gd name="connsiteX0" fmla="*/ 2239 w 8722321"/>
              <a:gd name="connsiteY0" fmla="*/ 2581006 h 2585382"/>
              <a:gd name="connsiteX1" fmla="*/ 0 w 8722321"/>
              <a:gd name="connsiteY1" fmla="*/ 209340 h 2585382"/>
              <a:gd name="connsiteX2" fmla="*/ 8490135 w 8722321"/>
              <a:gd name="connsiteY2" fmla="*/ 208822 h 2585382"/>
              <a:gd name="connsiteX3" fmla="*/ 8488194 w 8722321"/>
              <a:gd name="connsiteY3" fmla="*/ 0 h 2585382"/>
              <a:gd name="connsiteX4" fmla="*/ 8706713 w 8722321"/>
              <a:gd name="connsiteY4" fmla="*/ 3126 h 2585382"/>
              <a:gd name="connsiteX5" fmla="*/ 8705084 w 8722321"/>
              <a:gd name="connsiteY5" fmla="*/ 2032132 h 2585382"/>
              <a:gd name="connsiteX6" fmla="*/ 7293644 w 8722321"/>
              <a:gd name="connsiteY6" fmla="*/ 2034556 h 2585382"/>
              <a:gd name="connsiteX7" fmla="*/ 7305543 w 8722321"/>
              <a:gd name="connsiteY7" fmla="*/ 2332842 h 2585382"/>
              <a:gd name="connsiteX8" fmla="*/ 8705084 w 8722321"/>
              <a:gd name="connsiteY8" fmla="*/ 2344966 h 2585382"/>
              <a:gd name="connsiteX9" fmla="*/ 8708007 w 8722321"/>
              <a:gd name="connsiteY9" fmla="*/ 2585382 h 2585382"/>
              <a:gd name="connsiteX10" fmla="*/ 2239 w 8722321"/>
              <a:gd name="connsiteY10" fmla="*/ 2581006 h 2585382"/>
              <a:gd name="connsiteX0" fmla="*/ 2239 w 8722321"/>
              <a:gd name="connsiteY0" fmla="*/ 2581006 h 2585382"/>
              <a:gd name="connsiteX1" fmla="*/ 0 w 8722321"/>
              <a:gd name="connsiteY1" fmla="*/ 209340 h 2585382"/>
              <a:gd name="connsiteX2" fmla="*/ 8490135 w 8722321"/>
              <a:gd name="connsiteY2" fmla="*/ 208822 h 2585382"/>
              <a:gd name="connsiteX3" fmla="*/ 8488194 w 8722321"/>
              <a:gd name="connsiteY3" fmla="*/ 0 h 2585382"/>
              <a:gd name="connsiteX4" fmla="*/ 8706713 w 8722321"/>
              <a:gd name="connsiteY4" fmla="*/ 3126 h 2585382"/>
              <a:gd name="connsiteX5" fmla="*/ 8705084 w 8722321"/>
              <a:gd name="connsiteY5" fmla="*/ 2032132 h 2585382"/>
              <a:gd name="connsiteX6" fmla="*/ 7293644 w 8722321"/>
              <a:gd name="connsiteY6" fmla="*/ 2034556 h 2585382"/>
              <a:gd name="connsiteX7" fmla="*/ 7305543 w 8722321"/>
              <a:gd name="connsiteY7" fmla="*/ 2332842 h 2585382"/>
              <a:gd name="connsiteX8" fmla="*/ 8707464 w 8722321"/>
              <a:gd name="connsiteY8" fmla="*/ 2330416 h 2585382"/>
              <a:gd name="connsiteX9" fmla="*/ 8708007 w 8722321"/>
              <a:gd name="connsiteY9" fmla="*/ 2585382 h 2585382"/>
              <a:gd name="connsiteX10" fmla="*/ 2239 w 8722321"/>
              <a:gd name="connsiteY10" fmla="*/ 2581006 h 2585382"/>
              <a:gd name="connsiteX0" fmla="*/ 2239 w 8722321"/>
              <a:gd name="connsiteY0" fmla="*/ 2581006 h 2585382"/>
              <a:gd name="connsiteX1" fmla="*/ 0 w 8722321"/>
              <a:gd name="connsiteY1" fmla="*/ 209340 h 2585382"/>
              <a:gd name="connsiteX2" fmla="*/ 8490135 w 8722321"/>
              <a:gd name="connsiteY2" fmla="*/ 208822 h 2585382"/>
              <a:gd name="connsiteX3" fmla="*/ 8488194 w 8722321"/>
              <a:gd name="connsiteY3" fmla="*/ 0 h 2585382"/>
              <a:gd name="connsiteX4" fmla="*/ 8706713 w 8722321"/>
              <a:gd name="connsiteY4" fmla="*/ 3126 h 2585382"/>
              <a:gd name="connsiteX5" fmla="*/ 8705084 w 8722321"/>
              <a:gd name="connsiteY5" fmla="*/ 2032132 h 2585382"/>
              <a:gd name="connsiteX6" fmla="*/ 7293644 w 8722321"/>
              <a:gd name="connsiteY6" fmla="*/ 2034556 h 2585382"/>
              <a:gd name="connsiteX7" fmla="*/ 7281741 w 8722321"/>
              <a:gd name="connsiteY7" fmla="*/ 2332843 h 2585382"/>
              <a:gd name="connsiteX8" fmla="*/ 8707464 w 8722321"/>
              <a:gd name="connsiteY8" fmla="*/ 2330416 h 2585382"/>
              <a:gd name="connsiteX9" fmla="*/ 8708007 w 8722321"/>
              <a:gd name="connsiteY9" fmla="*/ 2585382 h 2585382"/>
              <a:gd name="connsiteX10" fmla="*/ 2239 w 8722321"/>
              <a:gd name="connsiteY10" fmla="*/ 2581006 h 2585382"/>
              <a:gd name="connsiteX0" fmla="*/ 2239 w 8722321"/>
              <a:gd name="connsiteY0" fmla="*/ 2581006 h 2585382"/>
              <a:gd name="connsiteX1" fmla="*/ 0 w 8722321"/>
              <a:gd name="connsiteY1" fmla="*/ 209340 h 2585382"/>
              <a:gd name="connsiteX2" fmla="*/ 8490135 w 8722321"/>
              <a:gd name="connsiteY2" fmla="*/ 208822 h 2585382"/>
              <a:gd name="connsiteX3" fmla="*/ 8488194 w 8722321"/>
              <a:gd name="connsiteY3" fmla="*/ 0 h 2585382"/>
              <a:gd name="connsiteX4" fmla="*/ 8706713 w 8722321"/>
              <a:gd name="connsiteY4" fmla="*/ 3126 h 2585382"/>
              <a:gd name="connsiteX5" fmla="*/ 8705084 w 8722321"/>
              <a:gd name="connsiteY5" fmla="*/ 2032132 h 2585382"/>
              <a:gd name="connsiteX6" fmla="*/ 7281743 w 8722321"/>
              <a:gd name="connsiteY6" fmla="*/ 2049106 h 2585382"/>
              <a:gd name="connsiteX7" fmla="*/ 7281741 w 8722321"/>
              <a:gd name="connsiteY7" fmla="*/ 2332843 h 2585382"/>
              <a:gd name="connsiteX8" fmla="*/ 8707464 w 8722321"/>
              <a:gd name="connsiteY8" fmla="*/ 2330416 h 2585382"/>
              <a:gd name="connsiteX9" fmla="*/ 8708007 w 8722321"/>
              <a:gd name="connsiteY9" fmla="*/ 2585382 h 2585382"/>
              <a:gd name="connsiteX10" fmla="*/ 2239 w 8722321"/>
              <a:gd name="connsiteY10" fmla="*/ 2581006 h 2585382"/>
              <a:gd name="connsiteX0" fmla="*/ 2239 w 8722321"/>
              <a:gd name="connsiteY0" fmla="*/ 2581006 h 2585382"/>
              <a:gd name="connsiteX1" fmla="*/ 0 w 8722321"/>
              <a:gd name="connsiteY1" fmla="*/ 209340 h 2585382"/>
              <a:gd name="connsiteX2" fmla="*/ 8490135 w 8722321"/>
              <a:gd name="connsiteY2" fmla="*/ 208822 h 2585382"/>
              <a:gd name="connsiteX3" fmla="*/ 8488194 w 8722321"/>
              <a:gd name="connsiteY3" fmla="*/ 0 h 2585382"/>
              <a:gd name="connsiteX4" fmla="*/ 8706713 w 8722321"/>
              <a:gd name="connsiteY4" fmla="*/ 3126 h 2585382"/>
              <a:gd name="connsiteX5" fmla="*/ 8705084 w 8722321"/>
              <a:gd name="connsiteY5" fmla="*/ 2051532 h 2585382"/>
              <a:gd name="connsiteX6" fmla="*/ 7281743 w 8722321"/>
              <a:gd name="connsiteY6" fmla="*/ 2049106 h 2585382"/>
              <a:gd name="connsiteX7" fmla="*/ 7281741 w 8722321"/>
              <a:gd name="connsiteY7" fmla="*/ 2332843 h 2585382"/>
              <a:gd name="connsiteX8" fmla="*/ 8707464 w 8722321"/>
              <a:gd name="connsiteY8" fmla="*/ 2330416 h 2585382"/>
              <a:gd name="connsiteX9" fmla="*/ 8708007 w 8722321"/>
              <a:gd name="connsiteY9" fmla="*/ 2585382 h 2585382"/>
              <a:gd name="connsiteX10" fmla="*/ 2239 w 8722321"/>
              <a:gd name="connsiteY10" fmla="*/ 2581006 h 2585382"/>
              <a:gd name="connsiteX0" fmla="*/ 2239 w 8722321"/>
              <a:gd name="connsiteY0" fmla="*/ 2581006 h 2585382"/>
              <a:gd name="connsiteX1" fmla="*/ 0 w 8722321"/>
              <a:gd name="connsiteY1" fmla="*/ 209340 h 2585382"/>
              <a:gd name="connsiteX2" fmla="*/ 8490135 w 8722321"/>
              <a:gd name="connsiteY2" fmla="*/ 208822 h 2585382"/>
              <a:gd name="connsiteX3" fmla="*/ 8488194 w 8722321"/>
              <a:gd name="connsiteY3" fmla="*/ 0 h 2585382"/>
              <a:gd name="connsiteX4" fmla="*/ 8706713 w 8722321"/>
              <a:gd name="connsiteY4" fmla="*/ 3126 h 2585382"/>
              <a:gd name="connsiteX5" fmla="*/ 8705084 w 8722321"/>
              <a:gd name="connsiteY5" fmla="*/ 2051532 h 2585382"/>
              <a:gd name="connsiteX6" fmla="*/ 8574177 w 8722321"/>
              <a:gd name="connsiteY6" fmla="*/ 2206736 h 2585382"/>
              <a:gd name="connsiteX7" fmla="*/ 7281743 w 8722321"/>
              <a:gd name="connsiteY7" fmla="*/ 2049106 h 2585382"/>
              <a:gd name="connsiteX8" fmla="*/ 7281741 w 8722321"/>
              <a:gd name="connsiteY8" fmla="*/ 2332843 h 2585382"/>
              <a:gd name="connsiteX9" fmla="*/ 8707464 w 8722321"/>
              <a:gd name="connsiteY9" fmla="*/ 2330416 h 2585382"/>
              <a:gd name="connsiteX10" fmla="*/ 8708007 w 8722321"/>
              <a:gd name="connsiteY10" fmla="*/ 2585382 h 2585382"/>
              <a:gd name="connsiteX11" fmla="*/ 2239 w 8722321"/>
              <a:gd name="connsiteY11" fmla="*/ 2581006 h 2585382"/>
              <a:gd name="connsiteX0" fmla="*/ 2239 w 8722321"/>
              <a:gd name="connsiteY0" fmla="*/ 2581006 h 2585382"/>
              <a:gd name="connsiteX1" fmla="*/ 0 w 8722321"/>
              <a:gd name="connsiteY1" fmla="*/ 209340 h 2585382"/>
              <a:gd name="connsiteX2" fmla="*/ 8490135 w 8722321"/>
              <a:gd name="connsiteY2" fmla="*/ 208822 h 2585382"/>
              <a:gd name="connsiteX3" fmla="*/ 8488194 w 8722321"/>
              <a:gd name="connsiteY3" fmla="*/ 0 h 2585382"/>
              <a:gd name="connsiteX4" fmla="*/ 8706713 w 8722321"/>
              <a:gd name="connsiteY4" fmla="*/ 3126 h 2585382"/>
              <a:gd name="connsiteX5" fmla="*/ 8705084 w 8722321"/>
              <a:gd name="connsiteY5" fmla="*/ 2051532 h 2585382"/>
              <a:gd name="connsiteX6" fmla="*/ 8271895 w 8722321"/>
              <a:gd name="connsiteY6" fmla="*/ 2049105 h 2585382"/>
              <a:gd name="connsiteX7" fmla="*/ 7281743 w 8722321"/>
              <a:gd name="connsiteY7" fmla="*/ 2049106 h 2585382"/>
              <a:gd name="connsiteX8" fmla="*/ 7281741 w 8722321"/>
              <a:gd name="connsiteY8" fmla="*/ 2332843 h 2585382"/>
              <a:gd name="connsiteX9" fmla="*/ 8707464 w 8722321"/>
              <a:gd name="connsiteY9" fmla="*/ 2330416 h 2585382"/>
              <a:gd name="connsiteX10" fmla="*/ 8708007 w 8722321"/>
              <a:gd name="connsiteY10" fmla="*/ 2585382 h 2585382"/>
              <a:gd name="connsiteX11" fmla="*/ 2239 w 8722321"/>
              <a:gd name="connsiteY11" fmla="*/ 2581006 h 2585382"/>
              <a:gd name="connsiteX0" fmla="*/ 2239 w 8722321"/>
              <a:gd name="connsiteY0" fmla="*/ 2581006 h 2585382"/>
              <a:gd name="connsiteX1" fmla="*/ 0 w 8722321"/>
              <a:gd name="connsiteY1" fmla="*/ 209340 h 2585382"/>
              <a:gd name="connsiteX2" fmla="*/ 8490135 w 8722321"/>
              <a:gd name="connsiteY2" fmla="*/ 208822 h 2585382"/>
              <a:gd name="connsiteX3" fmla="*/ 8488194 w 8722321"/>
              <a:gd name="connsiteY3" fmla="*/ 0 h 2585382"/>
              <a:gd name="connsiteX4" fmla="*/ 8706713 w 8722321"/>
              <a:gd name="connsiteY4" fmla="*/ 3126 h 2585382"/>
              <a:gd name="connsiteX5" fmla="*/ 8705084 w 8722321"/>
              <a:gd name="connsiteY5" fmla="*/ 2051532 h 2585382"/>
              <a:gd name="connsiteX6" fmla="*/ 8271895 w 8722321"/>
              <a:gd name="connsiteY6" fmla="*/ 2049105 h 2585382"/>
              <a:gd name="connsiteX7" fmla="*/ 7281743 w 8722321"/>
              <a:gd name="connsiteY7" fmla="*/ 2049106 h 2585382"/>
              <a:gd name="connsiteX8" fmla="*/ 7281741 w 8722321"/>
              <a:gd name="connsiteY8" fmla="*/ 2332843 h 2585382"/>
              <a:gd name="connsiteX9" fmla="*/ 8707464 w 8722321"/>
              <a:gd name="connsiteY9" fmla="*/ 2330416 h 2585382"/>
              <a:gd name="connsiteX10" fmla="*/ 8708007 w 8722321"/>
              <a:gd name="connsiteY10" fmla="*/ 2585382 h 2585382"/>
              <a:gd name="connsiteX11" fmla="*/ 2239 w 8722321"/>
              <a:gd name="connsiteY11" fmla="*/ 2581006 h 2585382"/>
              <a:gd name="connsiteX0" fmla="*/ 2239 w 8722321"/>
              <a:gd name="connsiteY0" fmla="*/ 2581006 h 2585382"/>
              <a:gd name="connsiteX1" fmla="*/ 0 w 8722321"/>
              <a:gd name="connsiteY1" fmla="*/ 209340 h 2585382"/>
              <a:gd name="connsiteX2" fmla="*/ 8490135 w 8722321"/>
              <a:gd name="connsiteY2" fmla="*/ 208822 h 2585382"/>
              <a:gd name="connsiteX3" fmla="*/ 8488194 w 8722321"/>
              <a:gd name="connsiteY3" fmla="*/ 0 h 2585382"/>
              <a:gd name="connsiteX4" fmla="*/ 8706713 w 8722321"/>
              <a:gd name="connsiteY4" fmla="*/ 3126 h 2585382"/>
              <a:gd name="connsiteX5" fmla="*/ 8705084 w 8722321"/>
              <a:gd name="connsiteY5" fmla="*/ 2051532 h 2585382"/>
              <a:gd name="connsiteX6" fmla="*/ 7281743 w 8722321"/>
              <a:gd name="connsiteY6" fmla="*/ 2049106 h 2585382"/>
              <a:gd name="connsiteX7" fmla="*/ 7281741 w 8722321"/>
              <a:gd name="connsiteY7" fmla="*/ 2332843 h 2585382"/>
              <a:gd name="connsiteX8" fmla="*/ 8707464 w 8722321"/>
              <a:gd name="connsiteY8" fmla="*/ 2330416 h 2585382"/>
              <a:gd name="connsiteX9" fmla="*/ 8708007 w 8722321"/>
              <a:gd name="connsiteY9" fmla="*/ 2585382 h 2585382"/>
              <a:gd name="connsiteX10" fmla="*/ 2239 w 8722321"/>
              <a:gd name="connsiteY10" fmla="*/ 2581006 h 2585382"/>
              <a:gd name="connsiteX0" fmla="*/ 2239 w 8722321"/>
              <a:gd name="connsiteY0" fmla="*/ 2581006 h 2585382"/>
              <a:gd name="connsiteX1" fmla="*/ 0 w 8722321"/>
              <a:gd name="connsiteY1" fmla="*/ 209340 h 2585382"/>
              <a:gd name="connsiteX2" fmla="*/ 8490135 w 8722321"/>
              <a:gd name="connsiteY2" fmla="*/ 208822 h 2585382"/>
              <a:gd name="connsiteX3" fmla="*/ 8488194 w 8722321"/>
              <a:gd name="connsiteY3" fmla="*/ 0 h 2585382"/>
              <a:gd name="connsiteX4" fmla="*/ 8706713 w 8722321"/>
              <a:gd name="connsiteY4" fmla="*/ 3126 h 2585382"/>
              <a:gd name="connsiteX5" fmla="*/ 8705084 w 8722321"/>
              <a:gd name="connsiteY5" fmla="*/ 2051532 h 2585382"/>
              <a:gd name="connsiteX6" fmla="*/ 7279363 w 8722321"/>
              <a:gd name="connsiteY6" fmla="*/ 2049106 h 2585382"/>
              <a:gd name="connsiteX7" fmla="*/ 7281741 w 8722321"/>
              <a:gd name="connsiteY7" fmla="*/ 2332843 h 2585382"/>
              <a:gd name="connsiteX8" fmla="*/ 8707464 w 8722321"/>
              <a:gd name="connsiteY8" fmla="*/ 2330416 h 2585382"/>
              <a:gd name="connsiteX9" fmla="*/ 8708007 w 8722321"/>
              <a:gd name="connsiteY9" fmla="*/ 2585382 h 2585382"/>
              <a:gd name="connsiteX10" fmla="*/ 2239 w 8722321"/>
              <a:gd name="connsiteY10" fmla="*/ 2581006 h 2585382"/>
              <a:gd name="connsiteX0" fmla="*/ 2239 w 8708303"/>
              <a:gd name="connsiteY0" fmla="*/ 2581006 h 2585382"/>
              <a:gd name="connsiteX1" fmla="*/ 0 w 8708303"/>
              <a:gd name="connsiteY1" fmla="*/ 209340 h 2585382"/>
              <a:gd name="connsiteX2" fmla="*/ 8490135 w 8708303"/>
              <a:gd name="connsiteY2" fmla="*/ 208822 h 2585382"/>
              <a:gd name="connsiteX3" fmla="*/ 8488194 w 8708303"/>
              <a:gd name="connsiteY3" fmla="*/ 0 h 2585382"/>
              <a:gd name="connsiteX4" fmla="*/ 8706713 w 8708303"/>
              <a:gd name="connsiteY4" fmla="*/ 3126 h 2585382"/>
              <a:gd name="connsiteX5" fmla="*/ 8705084 w 8708303"/>
              <a:gd name="connsiteY5" fmla="*/ 2051532 h 2585382"/>
              <a:gd name="connsiteX6" fmla="*/ 7279363 w 8708303"/>
              <a:gd name="connsiteY6" fmla="*/ 2049106 h 2585382"/>
              <a:gd name="connsiteX7" fmla="*/ 7281741 w 8708303"/>
              <a:gd name="connsiteY7" fmla="*/ 2332843 h 2585382"/>
              <a:gd name="connsiteX8" fmla="*/ 8707464 w 8708303"/>
              <a:gd name="connsiteY8" fmla="*/ 2330416 h 2585382"/>
              <a:gd name="connsiteX9" fmla="*/ 8708007 w 8708303"/>
              <a:gd name="connsiteY9" fmla="*/ 2585382 h 2585382"/>
              <a:gd name="connsiteX10" fmla="*/ 2239 w 8708303"/>
              <a:gd name="connsiteY10" fmla="*/ 2581006 h 2585382"/>
              <a:gd name="connsiteX0" fmla="*/ 2239 w 8708303"/>
              <a:gd name="connsiteY0" fmla="*/ 2582730 h 2587106"/>
              <a:gd name="connsiteX1" fmla="*/ 0 w 8708303"/>
              <a:gd name="connsiteY1" fmla="*/ 211064 h 2587106"/>
              <a:gd name="connsiteX2" fmla="*/ 8490135 w 8708303"/>
              <a:gd name="connsiteY2" fmla="*/ 210546 h 2587106"/>
              <a:gd name="connsiteX3" fmla="*/ 8488194 w 8708303"/>
              <a:gd name="connsiteY3" fmla="*/ 1724 h 2587106"/>
              <a:gd name="connsiteX4" fmla="*/ 8706713 w 8708303"/>
              <a:gd name="connsiteY4" fmla="*/ 0 h 2587106"/>
              <a:gd name="connsiteX5" fmla="*/ 8705084 w 8708303"/>
              <a:gd name="connsiteY5" fmla="*/ 2053256 h 2587106"/>
              <a:gd name="connsiteX6" fmla="*/ 7279363 w 8708303"/>
              <a:gd name="connsiteY6" fmla="*/ 2050830 h 2587106"/>
              <a:gd name="connsiteX7" fmla="*/ 7281741 w 8708303"/>
              <a:gd name="connsiteY7" fmla="*/ 2334567 h 2587106"/>
              <a:gd name="connsiteX8" fmla="*/ 8707464 w 8708303"/>
              <a:gd name="connsiteY8" fmla="*/ 2332140 h 2587106"/>
              <a:gd name="connsiteX9" fmla="*/ 8708007 w 8708303"/>
              <a:gd name="connsiteY9" fmla="*/ 2587106 h 2587106"/>
              <a:gd name="connsiteX10" fmla="*/ 2239 w 8708303"/>
              <a:gd name="connsiteY10" fmla="*/ 2582730 h 2587106"/>
              <a:gd name="connsiteX0" fmla="*/ 2239 w 8708303"/>
              <a:gd name="connsiteY0" fmla="*/ 2582730 h 2587106"/>
              <a:gd name="connsiteX1" fmla="*/ 0 w 8708303"/>
              <a:gd name="connsiteY1" fmla="*/ 211064 h 2587106"/>
              <a:gd name="connsiteX2" fmla="*/ 8490135 w 8708303"/>
              <a:gd name="connsiteY2" fmla="*/ 210546 h 2587106"/>
              <a:gd name="connsiteX3" fmla="*/ 8490574 w 8708303"/>
              <a:gd name="connsiteY3" fmla="*/ 6574 h 2587106"/>
              <a:gd name="connsiteX4" fmla="*/ 8706713 w 8708303"/>
              <a:gd name="connsiteY4" fmla="*/ 0 h 2587106"/>
              <a:gd name="connsiteX5" fmla="*/ 8705084 w 8708303"/>
              <a:gd name="connsiteY5" fmla="*/ 2053256 h 2587106"/>
              <a:gd name="connsiteX6" fmla="*/ 7279363 w 8708303"/>
              <a:gd name="connsiteY6" fmla="*/ 2050830 h 2587106"/>
              <a:gd name="connsiteX7" fmla="*/ 7281741 w 8708303"/>
              <a:gd name="connsiteY7" fmla="*/ 2334567 h 2587106"/>
              <a:gd name="connsiteX8" fmla="*/ 8707464 w 8708303"/>
              <a:gd name="connsiteY8" fmla="*/ 2332140 h 2587106"/>
              <a:gd name="connsiteX9" fmla="*/ 8708007 w 8708303"/>
              <a:gd name="connsiteY9" fmla="*/ 2587106 h 2587106"/>
              <a:gd name="connsiteX10" fmla="*/ 2239 w 8708303"/>
              <a:gd name="connsiteY10" fmla="*/ 2582730 h 2587106"/>
              <a:gd name="connsiteX0" fmla="*/ 2239 w 8708303"/>
              <a:gd name="connsiteY0" fmla="*/ 2582730 h 2587106"/>
              <a:gd name="connsiteX1" fmla="*/ 0 w 8708303"/>
              <a:gd name="connsiteY1" fmla="*/ 211064 h 2587106"/>
              <a:gd name="connsiteX2" fmla="*/ 8492515 w 8708303"/>
              <a:gd name="connsiteY2" fmla="*/ 208121 h 2587106"/>
              <a:gd name="connsiteX3" fmla="*/ 8490574 w 8708303"/>
              <a:gd name="connsiteY3" fmla="*/ 6574 h 2587106"/>
              <a:gd name="connsiteX4" fmla="*/ 8706713 w 8708303"/>
              <a:gd name="connsiteY4" fmla="*/ 0 h 2587106"/>
              <a:gd name="connsiteX5" fmla="*/ 8705084 w 8708303"/>
              <a:gd name="connsiteY5" fmla="*/ 2053256 h 2587106"/>
              <a:gd name="connsiteX6" fmla="*/ 7279363 w 8708303"/>
              <a:gd name="connsiteY6" fmla="*/ 2050830 h 2587106"/>
              <a:gd name="connsiteX7" fmla="*/ 7281741 w 8708303"/>
              <a:gd name="connsiteY7" fmla="*/ 2334567 h 2587106"/>
              <a:gd name="connsiteX8" fmla="*/ 8707464 w 8708303"/>
              <a:gd name="connsiteY8" fmla="*/ 2332140 h 2587106"/>
              <a:gd name="connsiteX9" fmla="*/ 8708007 w 8708303"/>
              <a:gd name="connsiteY9" fmla="*/ 2587106 h 2587106"/>
              <a:gd name="connsiteX10" fmla="*/ 2239 w 8708303"/>
              <a:gd name="connsiteY10" fmla="*/ 2582730 h 2587106"/>
              <a:gd name="connsiteX0" fmla="*/ 2239 w 8708303"/>
              <a:gd name="connsiteY0" fmla="*/ 2582730 h 2587106"/>
              <a:gd name="connsiteX1" fmla="*/ 0 w 8708303"/>
              <a:gd name="connsiteY1" fmla="*/ 211064 h 2587106"/>
              <a:gd name="connsiteX2" fmla="*/ 8492515 w 8708303"/>
              <a:gd name="connsiteY2" fmla="*/ 208121 h 2587106"/>
              <a:gd name="connsiteX3" fmla="*/ 8490574 w 8708303"/>
              <a:gd name="connsiteY3" fmla="*/ 1724 h 2587106"/>
              <a:gd name="connsiteX4" fmla="*/ 8706713 w 8708303"/>
              <a:gd name="connsiteY4" fmla="*/ 0 h 2587106"/>
              <a:gd name="connsiteX5" fmla="*/ 8705084 w 8708303"/>
              <a:gd name="connsiteY5" fmla="*/ 2053256 h 2587106"/>
              <a:gd name="connsiteX6" fmla="*/ 7279363 w 8708303"/>
              <a:gd name="connsiteY6" fmla="*/ 2050830 h 2587106"/>
              <a:gd name="connsiteX7" fmla="*/ 7281741 w 8708303"/>
              <a:gd name="connsiteY7" fmla="*/ 2334567 h 2587106"/>
              <a:gd name="connsiteX8" fmla="*/ 8707464 w 8708303"/>
              <a:gd name="connsiteY8" fmla="*/ 2332140 h 2587106"/>
              <a:gd name="connsiteX9" fmla="*/ 8708007 w 8708303"/>
              <a:gd name="connsiteY9" fmla="*/ 2587106 h 2587106"/>
              <a:gd name="connsiteX10" fmla="*/ 2239 w 8708303"/>
              <a:gd name="connsiteY10" fmla="*/ 2582730 h 2587106"/>
              <a:gd name="connsiteX0" fmla="*/ 2239 w 8708303"/>
              <a:gd name="connsiteY0" fmla="*/ 2582730 h 2587106"/>
              <a:gd name="connsiteX1" fmla="*/ 0 w 8708303"/>
              <a:gd name="connsiteY1" fmla="*/ 211064 h 2587106"/>
              <a:gd name="connsiteX2" fmla="*/ 8492515 w 8708303"/>
              <a:gd name="connsiteY2" fmla="*/ 208121 h 2587106"/>
              <a:gd name="connsiteX3" fmla="*/ 8492954 w 8708303"/>
              <a:gd name="connsiteY3" fmla="*/ 1724 h 2587106"/>
              <a:gd name="connsiteX4" fmla="*/ 8706713 w 8708303"/>
              <a:gd name="connsiteY4" fmla="*/ 0 h 2587106"/>
              <a:gd name="connsiteX5" fmla="*/ 8705084 w 8708303"/>
              <a:gd name="connsiteY5" fmla="*/ 2053256 h 2587106"/>
              <a:gd name="connsiteX6" fmla="*/ 7279363 w 8708303"/>
              <a:gd name="connsiteY6" fmla="*/ 2050830 h 2587106"/>
              <a:gd name="connsiteX7" fmla="*/ 7281741 w 8708303"/>
              <a:gd name="connsiteY7" fmla="*/ 2334567 h 2587106"/>
              <a:gd name="connsiteX8" fmla="*/ 8707464 w 8708303"/>
              <a:gd name="connsiteY8" fmla="*/ 2332140 h 2587106"/>
              <a:gd name="connsiteX9" fmla="*/ 8708007 w 8708303"/>
              <a:gd name="connsiteY9" fmla="*/ 2587106 h 2587106"/>
              <a:gd name="connsiteX10" fmla="*/ 2239 w 8708303"/>
              <a:gd name="connsiteY10" fmla="*/ 2582730 h 2587106"/>
              <a:gd name="connsiteX0" fmla="*/ 2239 w 8708303"/>
              <a:gd name="connsiteY0" fmla="*/ 2582730 h 2587106"/>
              <a:gd name="connsiteX1" fmla="*/ 0 w 8708303"/>
              <a:gd name="connsiteY1" fmla="*/ 211064 h 2587106"/>
              <a:gd name="connsiteX2" fmla="*/ 8494895 w 8708303"/>
              <a:gd name="connsiteY2" fmla="*/ 210546 h 2587106"/>
              <a:gd name="connsiteX3" fmla="*/ 8492954 w 8708303"/>
              <a:gd name="connsiteY3" fmla="*/ 1724 h 2587106"/>
              <a:gd name="connsiteX4" fmla="*/ 8706713 w 8708303"/>
              <a:gd name="connsiteY4" fmla="*/ 0 h 2587106"/>
              <a:gd name="connsiteX5" fmla="*/ 8705084 w 8708303"/>
              <a:gd name="connsiteY5" fmla="*/ 2053256 h 2587106"/>
              <a:gd name="connsiteX6" fmla="*/ 7279363 w 8708303"/>
              <a:gd name="connsiteY6" fmla="*/ 2050830 h 2587106"/>
              <a:gd name="connsiteX7" fmla="*/ 7281741 w 8708303"/>
              <a:gd name="connsiteY7" fmla="*/ 2334567 h 2587106"/>
              <a:gd name="connsiteX8" fmla="*/ 8707464 w 8708303"/>
              <a:gd name="connsiteY8" fmla="*/ 2332140 h 2587106"/>
              <a:gd name="connsiteX9" fmla="*/ 8708007 w 8708303"/>
              <a:gd name="connsiteY9" fmla="*/ 2587106 h 2587106"/>
              <a:gd name="connsiteX10" fmla="*/ 2239 w 8708303"/>
              <a:gd name="connsiteY10" fmla="*/ 2582730 h 2587106"/>
              <a:gd name="connsiteX0" fmla="*/ 2239 w 8708303"/>
              <a:gd name="connsiteY0" fmla="*/ 2582730 h 2587106"/>
              <a:gd name="connsiteX1" fmla="*/ 0 w 8708303"/>
              <a:gd name="connsiteY1" fmla="*/ 211064 h 2587106"/>
              <a:gd name="connsiteX2" fmla="*/ 8494895 w 8708303"/>
              <a:gd name="connsiteY2" fmla="*/ 210546 h 2587106"/>
              <a:gd name="connsiteX3" fmla="*/ 8492954 w 8708303"/>
              <a:gd name="connsiteY3" fmla="*/ 1724 h 2587106"/>
              <a:gd name="connsiteX4" fmla="*/ 8706713 w 8708303"/>
              <a:gd name="connsiteY4" fmla="*/ 0 h 2587106"/>
              <a:gd name="connsiteX5" fmla="*/ 8705084 w 8708303"/>
              <a:gd name="connsiteY5" fmla="*/ 2053256 h 2587106"/>
              <a:gd name="connsiteX6" fmla="*/ 7279363 w 8708303"/>
              <a:gd name="connsiteY6" fmla="*/ 2050830 h 2587106"/>
              <a:gd name="connsiteX7" fmla="*/ 7281741 w 8708303"/>
              <a:gd name="connsiteY7" fmla="*/ 2334567 h 2587106"/>
              <a:gd name="connsiteX8" fmla="*/ 8707464 w 8708303"/>
              <a:gd name="connsiteY8" fmla="*/ 2332140 h 2587106"/>
              <a:gd name="connsiteX9" fmla="*/ 8708007 w 8708303"/>
              <a:gd name="connsiteY9" fmla="*/ 2587106 h 2587106"/>
              <a:gd name="connsiteX10" fmla="*/ 2239 w 8708303"/>
              <a:gd name="connsiteY10" fmla="*/ 2582730 h 2587106"/>
              <a:gd name="connsiteX0" fmla="*/ 2239 w 8708303"/>
              <a:gd name="connsiteY0" fmla="*/ 2582730 h 2587106"/>
              <a:gd name="connsiteX1" fmla="*/ 0 w 8708303"/>
              <a:gd name="connsiteY1" fmla="*/ 211064 h 2587106"/>
              <a:gd name="connsiteX2" fmla="*/ 8494895 w 8708303"/>
              <a:gd name="connsiteY2" fmla="*/ 210546 h 2587106"/>
              <a:gd name="connsiteX3" fmla="*/ 8492954 w 8708303"/>
              <a:gd name="connsiteY3" fmla="*/ 1724 h 2587106"/>
              <a:gd name="connsiteX4" fmla="*/ 8706713 w 8708303"/>
              <a:gd name="connsiteY4" fmla="*/ 0 h 2587106"/>
              <a:gd name="connsiteX5" fmla="*/ 8705084 w 8708303"/>
              <a:gd name="connsiteY5" fmla="*/ 2053256 h 2587106"/>
              <a:gd name="connsiteX6" fmla="*/ 7279363 w 8708303"/>
              <a:gd name="connsiteY6" fmla="*/ 2050830 h 2587106"/>
              <a:gd name="connsiteX7" fmla="*/ 7281741 w 8708303"/>
              <a:gd name="connsiteY7" fmla="*/ 2334567 h 2587106"/>
              <a:gd name="connsiteX8" fmla="*/ 8707464 w 8708303"/>
              <a:gd name="connsiteY8" fmla="*/ 2332140 h 2587106"/>
              <a:gd name="connsiteX9" fmla="*/ 8708007 w 8708303"/>
              <a:gd name="connsiteY9" fmla="*/ 2587106 h 2587106"/>
              <a:gd name="connsiteX10" fmla="*/ 2239 w 8708303"/>
              <a:gd name="connsiteY10" fmla="*/ 2582730 h 2587106"/>
              <a:gd name="connsiteX0" fmla="*/ 1 w 8706065"/>
              <a:gd name="connsiteY0" fmla="*/ 2582730 h 2587106"/>
              <a:gd name="connsiteX1" fmla="*/ 4434110 w 8706065"/>
              <a:gd name="connsiteY1" fmla="*/ 203900 h 2587106"/>
              <a:gd name="connsiteX2" fmla="*/ 8492657 w 8706065"/>
              <a:gd name="connsiteY2" fmla="*/ 210546 h 2587106"/>
              <a:gd name="connsiteX3" fmla="*/ 8490716 w 8706065"/>
              <a:gd name="connsiteY3" fmla="*/ 1724 h 2587106"/>
              <a:gd name="connsiteX4" fmla="*/ 8704475 w 8706065"/>
              <a:gd name="connsiteY4" fmla="*/ 0 h 2587106"/>
              <a:gd name="connsiteX5" fmla="*/ 8702846 w 8706065"/>
              <a:gd name="connsiteY5" fmla="*/ 2053256 h 2587106"/>
              <a:gd name="connsiteX6" fmla="*/ 7277125 w 8706065"/>
              <a:gd name="connsiteY6" fmla="*/ 2050830 h 2587106"/>
              <a:gd name="connsiteX7" fmla="*/ 7279503 w 8706065"/>
              <a:gd name="connsiteY7" fmla="*/ 2334567 h 2587106"/>
              <a:gd name="connsiteX8" fmla="*/ 8705226 w 8706065"/>
              <a:gd name="connsiteY8" fmla="*/ 2332140 h 2587106"/>
              <a:gd name="connsiteX9" fmla="*/ 8705769 w 8706065"/>
              <a:gd name="connsiteY9" fmla="*/ 2587106 h 2587106"/>
              <a:gd name="connsiteX10" fmla="*/ 1 w 8706065"/>
              <a:gd name="connsiteY10" fmla="*/ 2582730 h 2587106"/>
              <a:gd name="connsiteX0" fmla="*/ 31 w 4283807"/>
              <a:gd name="connsiteY0" fmla="*/ 2589893 h 2589893"/>
              <a:gd name="connsiteX1" fmla="*/ 11852 w 4283807"/>
              <a:gd name="connsiteY1" fmla="*/ 203900 h 2589893"/>
              <a:gd name="connsiteX2" fmla="*/ 4070399 w 4283807"/>
              <a:gd name="connsiteY2" fmla="*/ 210546 h 2589893"/>
              <a:gd name="connsiteX3" fmla="*/ 4068458 w 4283807"/>
              <a:gd name="connsiteY3" fmla="*/ 1724 h 2589893"/>
              <a:gd name="connsiteX4" fmla="*/ 4282217 w 4283807"/>
              <a:gd name="connsiteY4" fmla="*/ 0 h 2589893"/>
              <a:gd name="connsiteX5" fmla="*/ 4280588 w 4283807"/>
              <a:gd name="connsiteY5" fmla="*/ 2053256 h 2589893"/>
              <a:gd name="connsiteX6" fmla="*/ 2854867 w 4283807"/>
              <a:gd name="connsiteY6" fmla="*/ 2050830 h 2589893"/>
              <a:gd name="connsiteX7" fmla="*/ 2857245 w 4283807"/>
              <a:gd name="connsiteY7" fmla="*/ 2334567 h 2589893"/>
              <a:gd name="connsiteX8" fmla="*/ 4282968 w 4283807"/>
              <a:gd name="connsiteY8" fmla="*/ 2332140 h 2589893"/>
              <a:gd name="connsiteX9" fmla="*/ 4283511 w 4283807"/>
              <a:gd name="connsiteY9" fmla="*/ 2587106 h 2589893"/>
              <a:gd name="connsiteX10" fmla="*/ 31 w 4283807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0781 w 4284000"/>
              <a:gd name="connsiteY5" fmla="*/ 2053256 h 2589893"/>
              <a:gd name="connsiteX6" fmla="*/ 2855060 w 4284000"/>
              <a:gd name="connsiteY6" fmla="*/ 2050830 h 2589893"/>
              <a:gd name="connsiteX7" fmla="*/ 2857438 w 4284000"/>
              <a:gd name="connsiteY7" fmla="*/ 2334567 h 2589893"/>
              <a:gd name="connsiteX8" fmla="*/ 4283161 w 4284000"/>
              <a:gd name="connsiteY8" fmla="*/ 2332140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0781 w 4284000"/>
              <a:gd name="connsiteY5" fmla="*/ 2053256 h 2589893"/>
              <a:gd name="connsiteX6" fmla="*/ 2855060 w 4284000"/>
              <a:gd name="connsiteY6" fmla="*/ 2050830 h 2589893"/>
              <a:gd name="connsiteX7" fmla="*/ 2857438 w 4284000"/>
              <a:gd name="connsiteY7" fmla="*/ 233456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0781 w 4284000"/>
              <a:gd name="connsiteY5" fmla="*/ 2053256 h 2589893"/>
              <a:gd name="connsiteX6" fmla="*/ 2855060 w 4284000"/>
              <a:gd name="connsiteY6" fmla="*/ 2050830 h 2589893"/>
              <a:gd name="connsiteX7" fmla="*/ 2866961 w 4284000"/>
              <a:gd name="connsiteY7" fmla="*/ 233699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0781 w 4284000"/>
              <a:gd name="connsiteY5" fmla="*/ 2053256 h 2589893"/>
              <a:gd name="connsiteX6" fmla="*/ 2869346 w 4284000"/>
              <a:gd name="connsiteY6" fmla="*/ 2048399 h 2589893"/>
              <a:gd name="connsiteX7" fmla="*/ 2866961 w 4284000"/>
              <a:gd name="connsiteY7" fmla="*/ 233699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0781 w 4284000"/>
              <a:gd name="connsiteY5" fmla="*/ 2053256 h 2589893"/>
              <a:gd name="connsiteX6" fmla="*/ 2869346 w 4284000"/>
              <a:gd name="connsiteY6" fmla="*/ 2048399 h 2589893"/>
              <a:gd name="connsiteX7" fmla="*/ 2866961 w 4284000"/>
              <a:gd name="connsiteY7" fmla="*/ 233699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0781 w 4284000"/>
              <a:gd name="connsiteY5" fmla="*/ 2053256 h 2589893"/>
              <a:gd name="connsiteX6" fmla="*/ 2869346 w 4284000"/>
              <a:gd name="connsiteY6" fmla="*/ 2048399 h 2589893"/>
              <a:gd name="connsiteX7" fmla="*/ 2866961 w 4284000"/>
              <a:gd name="connsiteY7" fmla="*/ 233699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0781 w 4284000"/>
              <a:gd name="connsiteY5" fmla="*/ 2053256 h 2589893"/>
              <a:gd name="connsiteX6" fmla="*/ 2866965 w 4284000"/>
              <a:gd name="connsiteY6" fmla="*/ 2050829 h 2589893"/>
              <a:gd name="connsiteX7" fmla="*/ 2866961 w 4284000"/>
              <a:gd name="connsiteY7" fmla="*/ 233699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3256 h 2589893"/>
              <a:gd name="connsiteX6" fmla="*/ 2866965 w 4284000"/>
              <a:gd name="connsiteY6" fmla="*/ 2050829 h 2589893"/>
              <a:gd name="connsiteX7" fmla="*/ 2866961 w 4284000"/>
              <a:gd name="connsiteY7" fmla="*/ 233699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3256 h 2589893"/>
              <a:gd name="connsiteX6" fmla="*/ 2866965 w 4284000"/>
              <a:gd name="connsiteY6" fmla="*/ 2050829 h 2589893"/>
              <a:gd name="connsiteX7" fmla="*/ 2866961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3256 h 2589893"/>
              <a:gd name="connsiteX6" fmla="*/ 2866965 w 4284000"/>
              <a:gd name="connsiteY6" fmla="*/ 2050829 h 2589893"/>
              <a:gd name="connsiteX7" fmla="*/ 2866961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3256 h 2589893"/>
              <a:gd name="connsiteX6" fmla="*/ 2866965 w 4284000"/>
              <a:gd name="connsiteY6" fmla="*/ 2050829 h 2589893"/>
              <a:gd name="connsiteX7" fmla="*/ 2866961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3256 h 2589893"/>
              <a:gd name="connsiteX6" fmla="*/ 2866965 w 4284000"/>
              <a:gd name="connsiteY6" fmla="*/ 2050829 h 2589893"/>
              <a:gd name="connsiteX7" fmla="*/ 2866961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3256 h 2589893"/>
              <a:gd name="connsiteX6" fmla="*/ 2866965 w 4284000"/>
              <a:gd name="connsiteY6" fmla="*/ 2050829 h 2589893"/>
              <a:gd name="connsiteX7" fmla="*/ 2866961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710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3256 h 2589893"/>
              <a:gd name="connsiteX6" fmla="*/ 2866965 w 4284000"/>
              <a:gd name="connsiteY6" fmla="*/ 2050829 h 2589893"/>
              <a:gd name="connsiteX7" fmla="*/ 2866961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953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3256 h 2589893"/>
              <a:gd name="connsiteX6" fmla="*/ 2871727 w 4284000"/>
              <a:gd name="connsiteY6" fmla="*/ 2050829 h 2589893"/>
              <a:gd name="connsiteX7" fmla="*/ 2866961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953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3256 h 2589893"/>
              <a:gd name="connsiteX6" fmla="*/ 2871727 w 4284000"/>
              <a:gd name="connsiteY6" fmla="*/ 2050829 h 2589893"/>
              <a:gd name="connsiteX7" fmla="*/ 2871722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953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3256 h 2589893"/>
              <a:gd name="connsiteX6" fmla="*/ 2871727 w 4284000"/>
              <a:gd name="connsiteY6" fmla="*/ 2053259 h 2589893"/>
              <a:gd name="connsiteX7" fmla="*/ 2871722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953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8117 h 2589893"/>
              <a:gd name="connsiteX6" fmla="*/ 2871727 w 4284000"/>
              <a:gd name="connsiteY6" fmla="*/ 2053259 h 2589893"/>
              <a:gd name="connsiteX7" fmla="*/ 2871722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953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8117 h 2589893"/>
              <a:gd name="connsiteX6" fmla="*/ 2871727 w 4284000"/>
              <a:gd name="connsiteY6" fmla="*/ 2055689 h 2589893"/>
              <a:gd name="connsiteX7" fmla="*/ 2871722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953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865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5687 h 2589893"/>
              <a:gd name="connsiteX6" fmla="*/ 2871727 w 4284000"/>
              <a:gd name="connsiteY6" fmla="*/ 2055689 h 2589893"/>
              <a:gd name="connsiteX7" fmla="*/ 2871722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953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70592 w 4284000"/>
              <a:gd name="connsiteY2" fmla="*/ 210546 h 2589893"/>
              <a:gd name="connsiteX3" fmla="*/ 406627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5687 h 2589893"/>
              <a:gd name="connsiteX6" fmla="*/ 2871727 w 4284000"/>
              <a:gd name="connsiteY6" fmla="*/ 2055689 h 2589893"/>
              <a:gd name="connsiteX7" fmla="*/ 2871722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9536 h 2589893"/>
              <a:gd name="connsiteX10" fmla="*/ 224 w 4284000"/>
              <a:gd name="connsiteY10" fmla="*/ 2589893 h 2589893"/>
              <a:gd name="connsiteX0" fmla="*/ 224 w 4284000"/>
              <a:gd name="connsiteY0" fmla="*/ 2589893 h 2589893"/>
              <a:gd name="connsiteX1" fmla="*/ 144 w 4284000"/>
              <a:gd name="connsiteY1" fmla="*/ 208750 h 2589893"/>
              <a:gd name="connsiteX2" fmla="*/ 4068211 w 4284000"/>
              <a:gd name="connsiteY2" fmla="*/ 210546 h 2589893"/>
              <a:gd name="connsiteX3" fmla="*/ 4066271 w 4284000"/>
              <a:gd name="connsiteY3" fmla="*/ 1724 h 2589893"/>
              <a:gd name="connsiteX4" fmla="*/ 4282410 w 4284000"/>
              <a:gd name="connsiteY4" fmla="*/ 0 h 2589893"/>
              <a:gd name="connsiteX5" fmla="*/ 4283162 w 4284000"/>
              <a:gd name="connsiteY5" fmla="*/ 2055687 h 2589893"/>
              <a:gd name="connsiteX6" fmla="*/ 2871727 w 4284000"/>
              <a:gd name="connsiteY6" fmla="*/ 2055689 h 2589893"/>
              <a:gd name="connsiteX7" fmla="*/ 2871722 w 4284000"/>
              <a:gd name="connsiteY7" fmla="*/ 2339427 h 2589893"/>
              <a:gd name="connsiteX8" fmla="*/ 4283161 w 4284000"/>
              <a:gd name="connsiteY8" fmla="*/ 2339431 h 2589893"/>
              <a:gd name="connsiteX9" fmla="*/ 4283704 w 4284000"/>
              <a:gd name="connsiteY9" fmla="*/ 2589536 h 2589893"/>
              <a:gd name="connsiteX10" fmla="*/ 224 w 4284000"/>
              <a:gd name="connsiteY10" fmla="*/ 2589893 h 258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4000" h="2589893" extrusionOk="0">
                <a:moveTo>
                  <a:pt x="224" y="2589893"/>
                </a:moveTo>
                <a:cubicBezTo>
                  <a:pt x="-522" y="1021624"/>
                  <a:pt x="890" y="931185"/>
                  <a:pt x="144" y="208750"/>
                </a:cubicBezTo>
                <a:lnTo>
                  <a:pt x="4068211" y="210546"/>
                </a:lnTo>
                <a:cubicBezTo>
                  <a:pt x="4064364" y="51274"/>
                  <a:pt x="4067737" y="146445"/>
                  <a:pt x="4066271" y="1724"/>
                </a:cubicBezTo>
                <a:lnTo>
                  <a:pt x="4282410" y="0"/>
                </a:lnTo>
                <a:cubicBezTo>
                  <a:pt x="4285235" y="1017709"/>
                  <a:pt x="4282946" y="1626120"/>
                  <a:pt x="4283162" y="2055687"/>
                </a:cubicBezTo>
                <a:lnTo>
                  <a:pt x="2871727" y="2055689"/>
                </a:lnTo>
                <a:cubicBezTo>
                  <a:pt x="2871728" y="2090208"/>
                  <a:pt x="2872120" y="2285433"/>
                  <a:pt x="2871722" y="2339427"/>
                </a:cubicBezTo>
                <a:cubicBezTo>
                  <a:pt x="2929520" y="2336998"/>
                  <a:pt x="3811094" y="2339430"/>
                  <a:pt x="4283161" y="2339431"/>
                </a:cubicBezTo>
                <a:cubicBezTo>
                  <a:pt x="4281270" y="2461548"/>
                  <a:pt x="4285050" y="2463703"/>
                  <a:pt x="4283704" y="2589536"/>
                </a:cubicBezTo>
                <a:lnTo>
                  <a:pt x="224" y="2589893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0"/>
          </p:nvPr>
        </p:nvSpPr>
        <p:spPr bwMode="auto">
          <a:xfrm>
            <a:off x="2532694" y="6422576"/>
            <a:ext cx="1886399" cy="213177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39177" indent="0">
              <a:buNone/>
              <a:defRPr sz="1200"/>
            </a:lvl2pPr>
            <a:lvl3pPr marL="478355" indent="0">
              <a:buNone/>
              <a:defRPr sz="1200"/>
            </a:lvl3pPr>
            <a:lvl4pPr marL="717531" indent="0">
              <a:buNone/>
              <a:defRPr sz="1200"/>
            </a:lvl4pPr>
            <a:lvl5pPr marL="956709" indent="0">
              <a:buNone/>
              <a:defRPr sz="12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2"/>
          </p:nvPr>
        </p:nvSpPr>
        <p:spPr bwMode="auto">
          <a:xfrm>
            <a:off x="6951814" y="6422574"/>
            <a:ext cx="1886399" cy="213177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39177" indent="0">
              <a:buNone/>
              <a:defRPr sz="1200"/>
            </a:lvl2pPr>
            <a:lvl3pPr marL="478355" indent="0">
              <a:buNone/>
              <a:defRPr sz="1200"/>
            </a:lvl3pPr>
            <a:lvl4pPr marL="717531" indent="0">
              <a:buNone/>
              <a:defRPr sz="1200"/>
            </a:lvl4pPr>
            <a:lvl5pPr marL="956709" indent="0">
              <a:buNone/>
              <a:defRPr sz="12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447880" y="302241"/>
            <a:ext cx="2106980" cy="66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extfolie 2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31799" y="177612"/>
            <a:ext cx="7502400" cy="877349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200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65458EC-0807-43EB-BF9F-C13D70298AF0}" type="slidenum">
              <a:rPr lang="de-DE"/>
              <a:t>‹Nr.›</a:t>
            </a:fld>
            <a:endParaRPr lang="de-DE"/>
          </a:p>
        </p:txBody>
      </p:sp>
      <p:sp>
        <p:nvSpPr>
          <p:cNvPr id="5" name="Inhaltsplatzhalter 8"/>
          <p:cNvSpPr>
            <a:spLocks noGrp="1"/>
          </p:cNvSpPr>
          <p:nvPr>
            <p:ph sz="quarter" idx="12"/>
          </p:nvPr>
        </p:nvSpPr>
        <p:spPr bwMode="auto">
          <a:xfrm>
            <a:off x="422284" y="1184277"/>
            <a:ext cx="4078286" cy="5124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Inhaltsplatzhalter 10"/>
          <p:cNvSpPr>
            <a:spLocks noGrp="1"/>
          </p:cNvSpPr>
          <p:nvPr>
            <p:ph sz="quarter" idx="13"/>
          </p:nvPr>
        </p:nvSpPr>
        <p:spPr bwMode="auto">
          <a:xfrm>
            <a:off x="4643439" y="1184284"/>
            <a:ext cx="4068763" cy="5124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7"/>
          </p:nvPr>
        </p:nvSpPr>
        <p:spPr bwMode="auto">
          <a:xfrm rot="16199998">
            <a:off x="6236152" y="3664400"/>
            <a:ext cx="5172072" cy="211827"/>
          </a:xfrm>
        </p:spPr>
        <p:txBody>
          <a:bodyPr bIns="36000" anchor="b" anchorCtr="0">
            <a:noAutofit/>
          </a:bodyPr>
          <a:lstStyle>
            <a:lvl1pPr marL="95998" indent="0" algn="l">
              <a:spcBef>
                <a:spcPts val="0"/>
              </a:spcBef>
              <a:buNone/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  <a:lvl2pPr marL="239177" indent="0">
              <a:buNone/>
              <a:defRPr sz="1200"/>
            </a:lvl2pPr>
            <a:lvl3pPr marL="478355" indent="0">
              <a:buNone/>
              <a:defRPr sz="1200"/>
            </a:lvl3pPr>
            <a:lvl4pPr marL="717531" indent="0">
              <a:buNone/>
              <a:defRPr sz="1200"/>
            </a:lvl4pPr>
            <a:lvl5pPr marL="956709" indent="0">
              <a:buNone/>
              <a:defRPr sz="12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2561157" y="6633356"/>
            <a:ext cx="5683251" cy="324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  <a:endParaRPr lang="de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B3D264-E1BE-4735-8473-DC904BA1B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6669"/>
            <a:ext cx="12287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folie 2spaltig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22276" y="184838"/>
            <a:ext cx="7502400" cy="877349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200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>
          <a:xfrm>
            <a:off x="6457949" y="6356351"/>
            <a:ext cx="2254251" cy="324036"/>
          </a:xfrm>
        </p:spPr>
        <p:txBody>
          <a:bodyPr/>
          <a:lstStyle/>
          <a:p>
            <a:pPr>
              <a:defRPr/>
            </a:pPr>
            <a:fld id="{965458EC-0807-43EB-BF9F-C13D70298AF0}" type="slidenum">
              <a:rPr lang="de-DE"/>
              <a:t>‹Nr.›</a:t>
            </a:fld>
            <a:endParaRPr lang="de-DE"/>
          </a:p>
        </p:txBody>
      </p:sp>
      <p:sp>
        <p:nvSpPr>
          <p:cNvPr id="5" name="Inhaltsplatzhalter 8"/>
          <p:cNvSpPr>
            <a:spLocks noGrp="1"/>
          </p:cNvSpPr>
          <p:nvPr>
            <p:ph sz="quarter" idx="12"/>
          </p:nvPr>
        </p:nvSpPr>
        <p:spPr bwMode="auto">
          <a:xfrm>
            <a:off x="422284" y="1184277"/>
            <a:ext cx="4078286" cy="5124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 bwMode="auto">
          <a:xfrm>
            <a:off x="4652955" y="1184277"/>
            <a:ext cx="4068763" cy="5124451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22"/>
          </p:nvPr>
        </p:nvSpPr>
        <p:spPr bwMode="auto">
          <a:xfrm>
            <a:off x="6386161" y="6095551"/>
            <a:ext cx="2254251" cy="26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39177" indent="0">
              <a:buNone/>
              <a:defRPr sz="1200"/>
            </a:lvl2pPr>
            <a:lvl3pPr marL="478355" indent="0">
              <a:buNone/>
              <a:defRPr sz="1200"/>
            </a:lvl3pPr>
            <a:lvl4pPr marL="717531" indent="0">
              <a:buNone/>
              <a:defRPr sz="1200"/>
            </a:lvl4pPr>
            <a:lvl5pPr marL="956709" indent="0">
              <a:buNone/>
              <a:defRPr sz="12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/>
          </p:nvPr>
        </p:nvSpPr>
        <p:spPr bwMode="auto">
          <a:xfrm rot="16199998">
            <a:off x="6236152" y="3664400"/>
            <a:ext cx="5172072" cy="211827"/>
          </a:xfrm>
        </p:spPr>
        <p:txBody>
          <a:bodyPr bIns="36000" anchor="b" anchorCtr="0">
            <a:noAutofit/>
          </a:bodyPr>
          <a:lstStyle>
            <a:lvl1pPr marL="95998" indent="0" algn="l">
              <a:spcBef>
                <a:spcPts val="0"/>
              </a:spcBef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  <a:lvl2pPr marL="239177" indent="0">
              <a:buNone/>
              <a:defRPr sz="1200"/>
            </a:lvl2pPr>
            <a:lvl3pPr marL="478355" indent="0">
              <a:buNone/>
              <a:defRPr sz="1200"/>
            </a:lvl3pPr>
            <a:lvl4pPr marL="717531" indent="0">
              <a:buNone/>
              <a:defRPr sz="1200"/>
            </a:lvl4pPr>
            <a:lvl5pPr marL="956709" indent="0">
              <a:buNone/>
              <a:defRPr sz="12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431799" y="6356351"/>
            <a:ext cx="5683251" cy="32403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-/Abschlussfolie 2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>
          <a:xfrm>
            <a:off x="6457949" y="6356351"/>
            <a:ext cx="2254251" cy="324036"/>
          </a:xfrm>
        </p:spPr>
        <p:txBody>
          <a:bodyPr/>
          <a:lstStyle/>
          <a:p>
            <a:pPr>
              <a:defRPr/>
            </a:pPr>
            <a:fld id="{965458EC-0807-43EB-BF9F-C13D70298AF0}" type="slidenum">
              <a:rPr lang="de-DE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 bwMode="auto">
          <a:xfrm>
            <a:off x="4643439" y="1185333"/>
            <a:ext cx="4078279" cy="5123394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22"/>
          </p:nvPr>
        </p:nvSpPr>
        <p:spPr bwMode="auto">
          <a:xfrm>
            <a:off x="6386161" y="6095551"/>
            <a:ext cx="2254251" cy="26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39177" indent="0">
              <a:buNone/>
              <a:defRPr sz="1200"/>
            </a:lvl2pPr>
            <a:lvl3pPr marL="478355" indent="0">
              <a:buNone/>
              <a:defRPr sz="1200"/>
            </a:lvl3pPr>
            <a:lvl4pPr marL="717531" indent="0">
              <a:buNone/>
              <a:defRPr sz="1200"/>
            </a:lvl4pPr>
            <a:lvl5pPr marL="956709" indent="0">
              <a:buNone/>
              <a:defRPr sz="12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/>
          </p:nvPr>
        </p:nvSpPr>
        <p:spPr bwMode="auto">
          <a:xfrm rot="16199998">
            <a:off x="6236152" y="3664400"/>
            <a:ext cx="5172072" cy="211827"/>
          </a:xfrm>
        </p:spPr>
        <p:txBody>
          <a:bodyPr bIns="36000" anchor="b" anchorCtr="0">
            <a:noAutofit/>
          </a:bodyPr>
          <a:lstStyle>
            <a:lvl1pPr marL="95998" indent="0" algn="l">
              <a:spcBef>
                <a:spcPts val="0"/>
              </a:spcBef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  <a:lvl2pPr marL="239177" indent="0">
              <a:buNone/>
              <a:defRPr sz="1200"/>
            </a:lvl2pPr>
            <a:lvl3pPr marL="478355" indent="0">
              <a:buNone/>
              <a:defRPr sz="1200"/>
            </a:lvl3pPr>
            <a:lvl4pPr marL="717531" indent="0">
              <a:buNone/>
              <a:defRPr sz="1200"/>
            </a:lvl4pPr>
            <a:lvl5pPr marL="956709" indent="0">
              <a:buNone/>
              <a:defRPr sz="12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0"/>
          <p:cNvSpPr>
            <a:spLocks noChangeAspect="1"/>
          </p:cNvSpPr>
          <p:nvPr userDrawn="1"/>
        </p:nvSpPr>
        <p:spPr bwMode="auto">
          <a:xfrm>
            <a:off x="1" y="1185333"/>
            <a:ext cx="4643439" cy="512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 bwMode="auto">
          <a:xfrm>
            <a:off x="432001" y="4660493"/>
            <a:ext cx="4068563" cy="129785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auto">
          <a:xfrm>
            <a:off x="431799" y="1537105"/>
            <a:ext cx="4068563" cy="312338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B5C1A3E-2FE8-4F0B-BF01-2EC4D90205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380811"/>
            <a:ext cx="12287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 bwMode="auto">
          <a:xfrm>
            <a:off x="6457949" y="6356351"/>
            <a:ext cx="2254251" cy="324036"/>
          </a:xfrm>
        </p:spPr>
        <p:txBody>
          <a:bodyPr/>
          <a:lstStyle/>
          <a:p>
            <a:pPr>
              <a:defRPr/>
            </a:pPr>
            <a:fld id="{965458EC-0807-43EB-BF9F-C13D70298AF0}" type="slidenum">
              <a:rPr lang="de-DE"/>
              <a:t>‹Nr.›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431799" y="6633356"/>
            <a:ext cx="5683251" cy="324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C147B10-67E1-4405-B683-D3C7684B1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380811"/>
            <a:ext cx="12287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68313" y="1125539"/>
            <a:ext cx="8291512" cy="935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431799" y="6356351"/>
            <a:ext cx="5683251" cy="324036"/>
          </a:xfrm>
        </p:spPr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/>
          <p:nvPr userDrawn="1"/>
        </p:nvPicPr>
        <p:blipFill>
          <a:blip r:embed="rId8"/>
          <a:srcRect r="67866"/>
          <a:stretch/>
        </p:blipFill>
        <p:spPr bwMode="auto">
          <a:xfrm>
            <a:off x="8145724" y="335512"/>
            <a:ext cx="588441" cy="5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22277" y="184838"/>
            <a:ext cx="7502524" cy="87734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2277" y="1185335"/>
            <a:ext cx="8289924" cy="499163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31799" y="6356351"/>
            <a:ext cx="5683251" cy="324036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49" y="6356351"/>
            <a:ext cx="2254251" cy="324036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965458EC-0807-43EB-BF9F-C13D70298AF0}" type="slidenum">
              <a:rPr lang="de-DE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" y="6680388"/>
            <a:ext cx="8712200" cy="177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dt="0"/>
  <p:txStyles>
    <p:titleStyle>
      <a:lvl1pPr algn="l" defTabSz="914377">
        <a:lnSpc>
          <a:spcPct val="90000"/>
        </a:lnSpc>
        <a:spcBef>
          <a:spcPts val="0"/>
        </a:spcBef>
        <a:buNone/>
        <a:defRPr sz="2200" b="1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0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1pPr>
      <a:lvl2pPr marL="478355" indent="-239178" algn="l" defTabSz="914377">
        <a:lnSpc>
          <a:spcPct val="90000"/>
        </a:lnSpc>
        <a:spcBef>
          <a:spcPts val="500"/>
        </a:spcBef>
        <a:buClr>
          <a:schemeClr val="accent1"/>
        </a:buClr>
        <a:buFont typeface="Calibri"/>
        <a:buChar char="◦"/>
        <a:defRPr sz="20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2pPr>
      <a:lvl3pPr marL="717533" indent="-239178" algn="l" defTabSz="914377">
        <a:lnSpc>
          <a:spcPct val="90000"/>
        </a:lnSpc>
        <a:spcBef>
          <a:spcPts val="500"/>
        </a:spcBef>
        <a:buClr>
          <a:schemeClr val="accent1"/>
        </a:buClr>
        <a:buFont typeface="Calibri"/>
        <a:buChar char="▪"/>
        <a:defRPr sz="20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3pPr>
      <a:lvl4pPr marL="956709" indent="-239178" algn="l" defTabSz="914377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4pPr>
      <a:lvl5pPr marL="1195887" indent="-239178" algn="l" defTabSz="914377">
        <a:lnSpc>
          <a:spcPct val="90000"/>
        </a:lnSpc>
        <a:spcBef>
          <a:spcPts val="500"/>
        </a:spcBef>
        <a:buClr>
          <a:schemeClr val="accent6">
            <a:lumMod val="90000"/>
          </a:schemeClr>
        </a:buClr>
        <a:buFont typeface="Arial"/>
        <a:buChar char="•"/>
        <a:defRPr sz="16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5pPr>
      <a:lvl6pPr marL="251453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670/moi-00007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mdi-d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hyperlink" Target="https://commons.wikimedia.org/wiki/File:FAIR_data_principles.jpg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jp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The Renewed Marine Data Infrastructure Germany - MDI-DE</a:t>
            </a:r>
            <a:endParaRPr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431799" y="3180814"/>
            <a:ext cx="8038232" cy="286027"/>
          </a:xfrm>
        </p:spPr>
        <p:txBody>
          <a:bodyPr/>
          <a:lstStyle/>
          <a:p>
            <a:pPr>
              <a:defRPr/>
            </a:pPr>
            <a:r>
              <a:rPr lang="en-GB" dirty="0"/>
              <a:t>Data Science Symposium 2023, June 09</a:t>
            </a:r>
            <a:endParaRPr dirty="0"/>
          </a:p>
        </p:txBody>
      </p:sp>
      <p:sp>
        <p:nvSpPr>
          <p:cNvPr id="21" name="Textplatzhalter 5"/>
          <p:cNvSpPr txBox="1"/>
          <p:nvPr/>
        </p:nvSpPr>
        <p:spPr bwMode="auto">
          <a:xfrm>
            <a:off x="215855" y="6422574"/>
            <a:ext cx="4284663" cy="21182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594" indent="-228594" algn="l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355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Char char="◦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7533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Char char="▪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56709" indent="-239178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95887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90000"/>
                </a:schemeClr>
              </a:buClr>
              <a:buFont typeface="Arial"/>
              <a:buChar char="•"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</a:rPr>
              <a:t>Mirko Hauswirth (BfN)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180847-D72D-4046-865D-05D48C57B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3"/>
          <a:stretch/>
        </p:blipFill>
        <p:spPr bwMode="auto">
          <a:xfrm>
            <a:off x="8104" y="3429000"/>
            <a:ext cx="9028392" cy="32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tertitel 9"/>
          <p:cNvSpPr txBox="1"/>
          <p:nvPr/>
        </p:nvSpPr>
        <p:spPr bwMode="auto">
          <a:xfrm>
            <a:off x="399977" y="2530530"/>
            <a:ext cx="8038232" cy="563239"/>
          </a:xfrm>
          <a:prstGeom prst="rect">
            <a:avLst/>
          </a:prstGeom>
        </p:spPr>
        <p:txBody>
          <a:bodyPr vert="horz" lIns="0" tIns="0" rIns="0" bIns="45720" rtlCol="0" anchor="b" anchorCtr="0">
            <a:normAutofit/>
          </a:bodyPr>
          <a:lstStyle>
            <a:lvl1pPr marL="0" indent="0" algn="l" defTabSz="914377">
              <a:lnSpc>
                <a:spcPts val="1867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5" indent="0" algn="ctr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None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09" indent="0" algn="ctr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None/>
              <a:defRPr sz="18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64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18" indent="0" algn="ctr" defTabSz="914377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90000"/>
                </a:schemeClr>
              </a:buClr>
              <a:buFont typeface="Arial"/>
              <a:buNone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74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b="1" dirty="0"/>
              <a:t>Henning Gerstmann</a:t>
            </a:r>
            <a:r>
              <a:rPr lang="de-DE" dirty="0"/>
              <a:t>, Kirsten Binder, Johannes Melles, Jochen Krause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2DADEBA-8AA2-4DF6-ABF1-A6CFF13F995D}"/>
              </a:ext>
            </a:extLst>
          </p:cNvPr>
          <p:cNvSpPr txBox="1"/>
          <p:nvPr/>
        </p:nvSpPr>
        <p:spPr bwMode="auto">
          <a:xfrm>
            <a:off x="7501370" y="5939515"/>
            <a:ext cx="1642631" cy="370800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36000" rtlCol="0">
            <a:spAutoFit/>
          </a:bodyPr>
          <a:lstStyle/>
          <a:p>
            <a:pPr>
              <a:defRPr/>
            </a:pPr>
            <a:r>
              <a:rPr lang="de-DE" sz="1800" b="1" dirty="0">
                <a:solidFill>
                  <a:schemeClr val="bg1"/>
                </a:solidFill>
              </a:rPr>
              <a:t>www.bfn.de</a:t>
            </a:r>
            <a:endParaRPr dirty="0"/>
          </a:p>
        </p:txBody>
      </p:sp>
      <p:sp>
        <p:nvSpPr>
          <p:cNvPr id="27" name="Fußzeilenplatzhalter 7">
            <a:extLst>
              <a:ext uri="{FF2B5EF4-FFF2-40B4-BE49-F238E27FC236}">
                <a16:creationId xmlns:a16="http://schemas.microsoft.com/office/drawing/2014/main" id="{A3DE685D-0E1A-45A6-9415-CA2E7E2657CF}"/>
              </a:ext>
            </a:extLst>
          </p:cNvPr>
          <p:cNvSpPr txBox="1">
            <a:spLocks/>
          </p:cNvSpPr>
          <p:nvPr/>
        </p:nvSpPr>
        <p:spPr bwMode="auto">
          <a:xfrm>
            <a:off x="18704" y="6580009"/>
            <a:ext cx="9125296" cy="29665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defPPr>
              <a:defRPr lang="en-US"/>
            </a:defPPr>
            <a:lvl1pPr marL="0" algn="l" defTabSz="609585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200" dirty="0">
                <a:solidFill>
                  <a:schemeClr val="bg1"/>
                </a:solidFill>
              </a:rPr>
              <a:t>H. Gerstmann (BfN), </a:t>
            </a:r>
            <a:r>
              <a:rPr lang="de-DE" sz="1200" dirty="0" err="1">
                <a:solidFill>
                  <a:schemeClr val="bg1"/>
                </a:solidFill>
              </a:rPr>
              <a:t>K.Binder</a:t>
            </a:r>
            <a:r>
              <a:rPr lang="de-DE" sz="1200" dirty="0">
                <a:solidFill>
                  <a:schemeClr val="bg1"/>
                </a:solidFill>
              </a:rPr>
              <a:t> (BAW), J. Melles (BSH), J. Krause (BfN) | Data Science Symposium | 2023-06-09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055C069-DA63-42B6-8A19-1E666A4E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1" y="353582"/>
            <a:ext cx="12287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EA3C4F5-4099-4733-ACDA-9D040FF84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64" y="4293095"/>
            <a:ext cx="1646031" cy="16460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MDI-DE: Map Viewer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Pre-configured thematic maps</a:t>
            </a:r>
            <a:endParaRPr/>
          </a:p>
          <a:p>
            <a:pPr>
              <a:defRPr/>
            </a:pPr>
            <a:r>
              <a:rPr lang="en-GB"/>
              <a:t>Individually composable maps: Import, Export, Sharing, Customisation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3879" y="2057399"/>
            <a:ext cx="7791006" cy="39351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4F11AC-B929-4256-A28E-E39113ADC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410" y="5064524"/>
            <a:ext cx="1616781" cy="1616781"/>
          </a:xfrm>
          <a:prstGeom prst="rect">
            <a:avLst/>
          </a:prstGeom>
        </p:spPr>
      </p:pic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9A4C7A98-27F2-449F-9F61-CCEDD04E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1157" y="6633356"/>
            <a:ext cx="5683251" cy="324036"/>
          </a:xfrm>
        </p:spPr>
        <p:txBody>
          <a:bodyPr/>
          <a:lstStyle/>
          <a:p>
            <a:pPr>
              <a:defRPr/>
            </a:pPr>
            <a:r>
              <a:rPr lang="de-DE" dirty="0"/>
              <a:t>H. Gerstmann (BfN), </a:t>
            </a:r>
            <a:r>
              <a:rPr lang="de-DE" dirty="0" err="1"/>
              <a:t>K.Binder</a:t>
            </a:r>
            <a:r>
              <a:rPr lang="de-DE" dirty="0"/>
              <a:t> (BAW), J. Melles (BSH), J. Krause (BfN) | Data Science Symposium | 2023-06-09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MDI-DE: Metadata Catalogue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Harvesting</a:t>
            </a:r>
            <a:r>
              <a:rPr lang="en-GB" dirty="0"/>
              <a:t> of catalogues of the partners via CSW</a:t>
            </a:r>
            <a:endParaRPr dirty="0"/>
          </a:p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Filter criteria </a:t>
            </a:r>
            <a:r>
              <a:rPr lang="en-GB" dirty="0"/>
              <a:t>and various interactions</a:t>
            </a:r>
            <a:endParaRPr dirty="0"/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2277" y="2446019"/>
            <a:ext cx="8226423" cy="36470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7D51040-97B6-4F90-9CC3-647B3FCE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498"/>
            <a:ext cx="9144000" cy="40688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MDI-DE: Metadata Catalogue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 bwMode="auto">
          <a:xfrm>
            <a:off x="422283" y="1184277"/>
            <a:ext cx="7578121" cy="51244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Harvesting</a:t>
            </a:r>
            <a:r>
              <a:rPr lang="en-GB" dirty="0"/>
              <a:t> of catalogues of the partners via catalogue service (WCS)</a:t>
            </a:r>
            <a:endParaRPr dirty="0"/>
          </a:p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Filter</a:t>
            </a:r>
            <a:r>
              <a:rPr lang="en-GB" dirty="0"/>
              <a:t> criteria and various interactions</a:t>
            </a:r>
            <a:endParaRPr dirty="0"/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B23B814A-AE48-4B3F-9B38-2DC2DB8AFC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4385643" y="4284712"/>
            <a:ext cx="365278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5314597" y="4293096"/>
            <a:ext cx="625555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6530015" y="4290584"/>
            <a:ext cx="880527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5220072" y="4509120"/>
            <a:ext cx="936104" cy="16793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 bwMode="auto">
          <a:xfrm>
            <a:off x="3491880" y="3453164"/>
            <a:ext cx="1339533" cy="455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 dirty="0" err="1">
                <a:solidFill>
                  <a:srgbClr val="FF0000"/>
                </a:solidFill>
              </a:rPr>
              <a:t>Map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display</a:t>
            </a:r>
            <a:endParaRPr dirty="0"/>
          </a:p>
        </p:txBody>
      </p:sp>
      <p:sp>
        <p:nvSpPr>
          <p:cNvPr id="12" name="Rechteck 11"/>
          <p:cNvSpPr/>
          <p:nvPr/>
        </p:nvSpPr>
        <p:spPr bwMode="auto">
          <a:xfrm>
            <a:off x="4920466" y="3453164"/>
            <a:ext cx="1678622" cy="455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 dirty="0">
                <a:solidFill>
                  <a:srgbClr val="FF0000"/>
                </a:solidFill>
              </a:rPr>
              <a:t>Show </a:t>
            </a:r>
            <a:r>
              <a:rPr lang="de-DE" sz="1800" dirty="0" err="1">
                <a:solidFill>
                  <a:srgbClr val="FF0000"/>
                </a:solidFill>
              </a:rPr>
              <a:t>metadata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record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7048929" y="3453164"/>
            <a:ext cx="1339532" cy="518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 dirty="0">
                <a:solidFill>
                  <a:srgbClr val="FF0000"/>
                </a:solidFill>
              </a:rPr>
              <a:t>Reuse </a:t>
            </a:r>
            <a:r>
              <a:rPr lang="de-DE" sz="1800" dirty="0" err="1">
                <a:solidFill>
                  <a:srgbClr val="FF0000"/>
                </a:solidFill>
              </a:rPr>
              <a:t>service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585525" y="5405014"/>
            <a:ext cx="1339532" cy="455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 dirty="0">
                <a:solidFill>
                  <a:srgbClr val="FF0000"/>
                </a:solidFill>
              </a:rPr>
              <a:t>Download source </a:t>
            </a:r>
            <a:r>
              <a:rPr lang="de-DE" sz="1800" dirty="0" err="1">
                <a:solidFill>
                  <a:srgbClr val="FF0000"/>
                </a:solidFill>
              </a:rPr>
              <a:t>data</a:t>
            </a:r>
            <a:endParaRPr lang="de-DE" sz="1800" dirty="0">
              <a:solidFill>
                <a:srgbClr val="FF0000"/>
              </a:solidFill>
            </a:endParaRPr>
          </a:p>
        </p:txBody>
      </p:sp>
      <p:cxnSp>
        <p:nvCxnSpPr>
          <p:cNvPr id="15" name="Gerade Verbindung mit Pfeil 14"/>
          <p:cNvCxnSpPr>
            <a:cxnSpLocks/>
            <a:stCxn id="11" idx="2"/>
          </p:cNvCxnSpPr>
          <p:nvPr/>
        </p:nvCxnSpPr>
        <p:spPr bwMode="auto">
          <a:xfrm>
            <a:off x="4161647" y="3909136"/>
            <a:ext cx="393541" cy="3755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cxnSpLocks/>
            <a:stCxn id="12" idx="2"/>
            <a:endCxn id="8" idx="0"/>
          </p:cNvCxnSpPr>
          <p:nvPr/>
        </p:nvCxnSpPr>
        <p:spPr bwMode="auto">
          <a:xfrm flipH="1">
            <a:off x="5627375" y="3909136"/>
            <a:ext cx="132402" cy="3839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cxnSpLocks/>
            <a:stCxn id="14" idx="0"/>
            <a:endCxn id="10" idx="2"/>
          </p:cNvCxnSpPr>
          <p:nvPr/>
        </p:nvCxnSpPr>
        <p:spPr bwMode="auto">
          <a:xfrm flipH="1" flipV="1">
            <a:off x="5688124" y="4677056"/>
            <a:ext cx="567167" cy="7279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cxnSpLocks/>
            <a:stCxn id="13" idx="2"/>
            <a:endCxn id="9" idx="0"/>
          </p:cNvCxnSpPr>
          <p:nvPr/>
        </p:nvCxnSpPr>
        <p:spPr bwMode="auto">
          <a:xfrm flipH="1">
            <a:off x="6970279" y="3971274"/>
            <a:ext cx="748416" cy="3193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B83F9488-17E2-4C79-BAFD-FFD275887F8E}"/>
              </a:ext>
            </a:extLst>
          </p:cNvPr>
          <p:cNvSpPr/>
          <p:nvPr/>
        </p:nvSpPr>
        <p:spPr bwMode="auto">
          <a:xfrm>
            <a:off x="4310910" y="4509120"/>
            <a:ext cx="880021" cy="16793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2A534ED-7404-4EA6-99B0-7220ABD4A736}"/>
              </a:ext>
            </a:extLst>
          </p:cNvPr>
          <p:cNvSpPr/>
          <p:nvPr/>
        </p:nvSpPr>
        <p:spPr bwMode="auto">
          <a:xfrm>
            <a:off x="3952548" y="5426657"/>
            <a:ext cx="1339532" cy="455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 dirty="0">
                <a:solidFill>
                  <a:srgbClr val="FF0000"/>
                </a:solidFill>
              </a:rPr>
              <a:t>Feature Download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804D080-8C17-4427-804A-5C7D84905309}"/>
              </a:ext>
            </a:extLst>
          </p:cNvPr>
          <p:cNvCxnSpPr>
            <a:cxnSpLocks/>
            <a:stCxn id="27" idx="0"/>
            <a:endCxn id="26" idx="2"/>
          </p:cNvCxnSpPr>
          <p:nvPr/>
        </p:nvCxnSpPr>
        <p:spPr bwMode="auto">
          <a:xfrm flipV="1">
            <a:off x="4622314" y="4677056"/>
            <a:ext cx="128607" cy="7496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AE1961D2-F7FB-4072-9EFE-F7A180C7B66B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>
            <a:off x="7718695" y="3971274"/>
            <a:ext cx="748416" cy="3218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BF9AE5B7-B165-4094-96A4-2EEC53922CEC}"/>
              </a:ext>
            </a:extLst>
          </p:cNvPr>
          <p:cNvSpPr/>
          <p:nvPr/>
        </p:nvSpPr>
        <p:spPr bwMode="auto">
          <a:xfrm>
            <a:off x="8000405" y="4295134"/>
            <a:ext cx="880527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0200" y="1103485"/>
            <a:ext cx="6115051" cy="28468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MDI-DE: Specialised Apps</a:t>
            </a:r>
            <a:endParaRPr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26798EE-7B36-4393-A828-82F0648E3E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  <p:sp>
        <p:nvSpPr>
          <p:cNvPr id="10" name="Inhaltsplatzhalter 2"/>
          <p:cNvSpPr txBox="1"/>
          <p:nvPr/>
        </p:nvSpPr>
        <p:spPr bwMode="auto">
          <a:xfrm>
            <a:off x="1793908" y="1118838"/>
            <a:ext cx="4140837" cy="7776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45720" rtlCol="0">
            <a:normAutofit/>
          </a:bodyPr>
          <a:lstStyle>
            <a:lvl1pPr marL="228594" indent="-228594" algn="l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355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Char char="◦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7533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Char char="▪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56709" indent="-239178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95887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90000"/>
                </a:schemeClr>
              </a:buClr>
              <a:buFont typeface="Arial"/>
              <a:buChar char="•"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GB" dirty="0">
                <a:solidFill>
                  <a:srgbClr val="C00000"/>
                </a:solidFill>
              </a:rPr>
              <a:t>Connected apps of project partners:</a:t>
            </a:r>
            <a:endParaRPr dirty="0"/>
          </a:p>
          <a:p>
            <a:pPr marL="0" indent="0">
              <a:buFont typeface="Arial"/>
              <a:buNone/>
              <a:defRPr/>
            </a:pPr>
            <a:r>
              <a:rPr lang="en-GB" dirty="0">
                <a:solidFill>
                  <a:srgbClr val="C00000"/>
                </a:solidFill>
              </a:rPr>
              <a:t>C-POD Monitoring of harbour porpoises</a:t>
            </a:r>
            <a:endParaRPr dirty="0"/>
          </a:p>
        </p:txBody>
      </p:sp>
      <p:sp>
        <p:nvSpPr>
          <p:cNvPr id="1695850885" name=" 1695850884"/>
          <p:cNvSpPr/>
          <p:nvPr/>
        </p:nvSpPr>
        <p:spPr bwMode="auto">
          <a:xfrm>
            <a:off x="-521152" y="1419256"/>
            <a:ext cx="55090" cy="13462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039239478" name="Grafik 103923947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55776" y="3243532"/>
            <a:ext cx="6434782" cy="3112817"/>
          </a:xfrm>
          <a:prstGeom prst="rect">
            <a:avLst/>
          </a:prstGeom>
        </p:spPr>
      </p:pic>
      <p:sp>
        <p:nvSpPr>
          <p:cNvPr id="357399942" name=" 357399941"/>
          <p:cNvSpPr/>
          <p:nvPr/>
        </p:nvSpPr>
        <p:spPr bwMode="auto">
          <a:xfrm>
            <a:off x="4553052" y="3447218"/>
            <a:ext cx="146423" cy="25613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A71EB56-4739-46A4-B300-CB564E72A594}"/>
              </a:ext>
            </a:extLst>
          </p:cNvPr>
          <p:cNvSpPr txBox="1"/>
          <p:nvPr/>
        </p:nvSpPr>
        <p:spPr bwMode="auto">
          <a:xfrm>
            <a:off x="205803" y="3898191"/>
            <a:ext cx="2140465" cy="5715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de-DE" sz="1400" dirty="0"/>
              <a:t>https://geodienste.bfn.de/schweinswalverbreitung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 bwMode="auto">
          <a:xfrm>
            <a:off x="2587120" y="5686221"/>
            <a:ext cx="4078286" cy="55421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rgbClr val="C00000"/>
                </a:solidFill>
              </a:rPr>
              <a:t>Project Associated App: Coastal Gazetteer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Perspectives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 bwMode="auto">
          <a:xfrm>
            <a:off x="422284" y="1184277"/>
            <a:ext cx="8110156" cy="5124451"/>
          </a:xfrm>
        </p:spPr>
        <p:txBody>
          <a:bodyPr/>
          <a:lstStyle/>
          <a:p>
            <a:pPr>
              <a:defRPr/>
            </a:pPr>
            <a:r>
              <a:rPr lang="en-GB" dirty="0"/>
              <a:t>Integration of </a:t>
            </a:r>
            <a:r>
              <a:rPr lang="en-GB" dirty="0">
                <a:solidFill>
                  <a:schemeClr val="tx2"/>
                </a:solidFill>
              </a:rPr>
              <a:t>Copernicus</a:t>
            </a:r>
            <a:r>
              <a:rPr lang="en-GB" dirty="0"/>
              <a:t> services</a:t>
            </a:r>
            <a:endParaRPr dirty="0"/>
          </a:p>
          <a:p>
            <a:pPr>
              <a:defRPr/>
            </a:pPr>
            <a:r>
              <a:rPr lang="en-GB" dirty="0"/>
              <a:t>Intensify </a:t>
            </a:r>
            <a:r>
              <a:rPr lang="en-GB" dirty="0">
                <a:solidFill>
                  <a:schemeClr val="tx2"/>
                </a:solidFill>
              </a:rPr>
              <a:t>cooperation</a:t>
            </a:r>
            <a:r>
              <a:rPr lang="en-GB" dirty="0"/>
              <a:t> with DAM, other scientific institutions, authorities</a:t>
            </a:r>
            <a:endParaRPr dirty="0"/>
          </a:p>
          <a:p>
            <a:pPr>
              <a:defRPr/>
            </a:pP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A8D74B3-5635-40A4-A659-9401F90028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94004" y="2166083"/>
            <a:ext cx="6230797" cy="3528282"/>
          </a:xfrm>
          <a:prstGeom prst="rect">
            <a:avLst/>
          </a:prstGeom>
        </p:spPr>
      </p:pic>
      <p:sp>
        <p:nvSpPr>
          <p:cNvPr id="71373297" name="Textfeld 71373296"/>
          <p:cNvSpPr txBox="1"/>
          <p:nvPr/>
        </p:nvSpPr>
        <p:spPr bwMode="auto">
          <a:xfrm>
            <a:off x="1725683" y="5694365"/>
            <a:ext cx="6167437" cy="5715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400" dirty="0"/>
              <a:t>Copernicus-ID: </a:t>
            </a:r>
            <a:r>
              <a:rPr lang="en-US" sz="14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ARCTIC_MULTIYEAR_PHY_002_003 (Sea water salinity, yearly); </a:t>
            </a:r>
          </a:p>
          <a:p>
            <a:pPr>
              <a:defRPr/>
            </a:pPr>
            <a:r>
              <a:rPr lang="en-US" sz="14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DOI: </a:t>
            </a:r>
            <a:r>
              <a:rPr sz="1400" u="sng" dirty="0">
                <a:solidFill>
                  <a:schemeClr val="hlink"/>
                </a:solidFill>
                <a:hlinkClick r:id="rId3" tooltip="https://doi.org/10.48670/moi-00007"/>
              </a:rPr>
              <a:t>https://doi.org/10.48670/moi-00007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do?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 bwMode="auto">
          <a:xfrm>
            <a:off x="422284" y="1184277"/>
            <a:ext cx="3141604" cy="5124451"/>
          </a:xfrm>
        </p:spPr>
        <p:txBody>
          <a:bodyPr/>
          <a:lstStyle/>
          <a:p>
            <a:pPr marL="457200" indent="-457200">
              <a:buAutoNum type="arabicPeriod"/>
              <a:defRPr/>
            </a:pPr>
            <a:r>
              <a:rPr lang="en-GB" dirty="0"/>
              <a:t>Go to </a:t>
            </a:r>
            <a:r>
              <a:rPr lang="en-GB" u="sng" dirty="0">
                <a:solidFill>
                  <a:schemeClr val="tx2"/>
                </a:solidFill>
                <a:hlinkClick r:id="rId2" tooltip="https://mdi-de.org/"/>
              </a:rPr>
              <a:t>https://mdi-de.org/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dirty="0"/>
          </a:p>
          <a:p>
            <a:pPr marL="457200" indent="-457200">
              <a:buAutoNum type="arabicPeriod"/>
              <a:defRPr/>
            </a:pPr>
            <a:r>
              <a:rPr lang="en-GB" dirty="0">
                <a:solidFill>
                  <a:schemeClr val="tx2"/>
                </a:solidFill>
              </a:rPr>
              <a:t>Explore</a:t>
            </a:r>
            <a:r>
              <a:rPr lang="en-GB" dirty="0"/>
              <a:t> MDI-DE</a:t>
            </a:r>
            <a:endParaRPr dirty="0"/>
          </a:p>
          <a:p>
            <a:pPr marL="457200" indent="-457200">
              <a:buAutoNum type="arabicPeriod"/>
              <a:defRPr/>
            </a:pPr>
            <a:r>
              <a:rPr lang="en-GB" dirty="0">
                <a:solidFill>
                  <a:schemeClr val="tx2"/>
                </a:solidFill>
              </a:rPr>
              <a:t>Contact</a:t>
            </a:r>
            <a:r>
              <a:rPr lang="en-GB" dirty="0"/>
              <a:t> us if</a:t>
            </a:r>
            <a:endParaRPr dirty="0"/>
          </a:p>
          <a:p>
            <a:pPr marL="706961" lvl="1" indent="-457200">
              <a:defRPr/>
            </a:pPr>
            <a:r>
              <a:rPr lang="en-GB" dirty="0"/>
              <a:t>you found a bug</a:t>
            </a:r>
            <a:endParaRPr dirty="0"/>
          </a:p>
          <a:p>
            <a:pPr marL="706961" lvl="1" indent="-457200">
              <a:defRPr/>
            </a:pPr>
            <a:r>
              <a:rPr lang="en-GB" dirty="0"/>
              <a:t>you miss contents relevant for your work</a:t>
            </a:r>
            <a:endParaRPr dirty="0"/>
          </a:p>
          <a:p>
            <a:pPr marL="706961" lvl="1" indent="-457200">
              <a:defRPr/>
            </a:pPr>
            <a:r>
              <a:rPr lang="en-GB" dirty="0"/>
              <a:t>any ideas to further improve MDI-DE</a:t>
            </a:r>
            <a:endParaRPr dirty="0"/>
          </a:p>
          <a:p>
            <a:pPr marL="706961" lvl="1" indent="-457200">
              <a:defRPr/>
            </a:pPr>
            <a:r>
              <a:rPr lang="en-GB" dirty="0"/>
              <a:t>you have any other inquiry</a:t>
            </a:r>
            <a:endParaRPr dirty="0"/>
          </a:p>
          <a:p>
            <a:pPr marL="457200" indent="-457200">
              <a:buAutoNum type="arabicPeriod"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FEA9DAA-D779-4F78-B505-28F5DD0490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l="29083"/>
          <a:stretch/>
        </p:blipFill>
        <p:spPr bwMode="auto">
          <a:xfrm>
            <a:off x="3851920" y="1773233"/>
            <a:ext cx="5094493" cy="33115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F858B0-3A18-4372-BF27-6C3D39CB31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"/>
          <a:stretch/>
        </p:blipFill>
        <p:spPr bwMode="auto">
          <a:xfrm>
            <a:off x="4572000" y="4221087"/>
            <a:ext cx="2520280" cy="24006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Bildquelle nicht vergessen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Jochen Krause/Peter Hübner (BfN)</a:t>
            </a:r>
            <a:endParaRPr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 bwMode="auto">
          <a:xfrm>
            <a:off x="431799" y="1537105"/>
            <a:ext cx="4068563" cy="1137515"/>
          </a:xfrm>
        </p:spPr>
        <p:txBody>
          <a:bodyPr/>
          <a:lstStyle/>
          <a:p>
            <a:pPr>
              <a:defRPr/>
            </a:pPr>
            <a:r>
              <a:rPr lang="en-GB" dirty="0"/>
              <a:t>Thank you for attention!</a:t>
            </a:r>
            <a:endParaRPr dirty="0"/>
          </a:p>
        </p:txBody>
      </p:sp>
      <p:pic>
        <p:nvPicPr>
          <p:cNvPr id="15" name="Picture 25" descr="I:\Daten\Bilddaten\BfN_Vilm_Foto_Dokumentation\BfN_Ausfahrten_2003\Ostsee\O_ADG_UW_LAC_2003-07\ADG_UW_2_2003-07-23\ADG_UW_2_18_2003-07-23_C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/>
          <a:srcRect l="25966" r="22730" b="3236"/>
          <a:stretch/>
        </p:blipFill>
        <p:spPr bwMode="auto">
          <a:xfrm>
            <a:off x="4643438" y="1185863"/>
            <a:ext cx="4078286" cy="5122862"/>
          </a:xfrm>
          <a:prstGeom prst="rect">
            <a:avLst/>
          </a:prstGeom>
          <a:noFill/>
          <a:effectLst>
            <a:outerShdw dist="40161" dir="6506097" algn="ctr" rotWithShape="0">
              <a:srgbClr val="C0C0C0"/>
            </a:outerShdw>
          </a:effectLst>
        </p:spPr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 bwMode="auto">
          <a:xfrm>
            <a:off x="431799" y="3718560"/>
            <a:ext cx="4068563" cy="2286000"/>
          </a:xfrm>
        </p:spPr>
        <p:txBody>
          <a:bodyPr>
            <a:normAutofit/>
          </a:bodyPr>
          <a:lstStyle/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Contact: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Henning Gerstmann</a:t>
            </a:r>
            <a:endParaRPr/>
          </a:p>
          <a:p>
            <a:pPr>
              <a:defRPr/>
            </a:pPr>
            <a:r>
              <a:rPr lang="de-DE"/>
              <a:t>Federal Agency for Environmental Conservation</a:t>
            </a:r>
          </a:p>
          <a:p>
            <a:pPr>
              <a:defRPr/>
            </a:pPr>
            <a:r>
              <a:rPr lang="de-DE"/>
              <a:t>henning.gerstmann@bfn.de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431799" y="6633356"/>
            <a:ext cx="5683251" cy="324036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</a:rPr>
              <a:t>H. Gerstmann (BfN), K.Binder (BAW), J. Melles (BSH), J. Krause (BfN) | Data Science Symposium | 2023-06-09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6405" y="1054961"/>
            <a:ext cx="8734185" cy="48648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Introduction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 bwMode="auto">
          <a:xfrm>
            <a:off x="395536" y="1552587"/>
            <a:ext cx="8160724" cy="128067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lIns="72000" tIns="72000" rIns="72000" bIns="72000"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“Marine</a:t>
            </a:r>
            <a:r>
              <a:rPr lang="en-US" dirty="0"/>
              <a:t> Spatial Data Infrastructure is a type of cyberinfrastructure that facilitates the </a:t>
            </a:r>
            <a:r>
              <a:rPr lang="en-US" dirty="0">
                <a:solidFill>
                  <a:schemeClr val="tx2"/>
                </a:solidFill>
              </a:rPr>
              <a:t>discovery, access, management, distribution, reuse, and preservation</a:t>
            </a:r>
            <a:r>
              <a:rPr lang="en-US" dirty="0"/>
              <a:t> of </a:t>
            </a:r>
            <a:r>
              <a:rPr lang="en-US" dirty="0" err="1"/>
              <a:t>hydrospatial</a:t>
            </a:r>
            <a:r>
              <a:rPr lang="en-US" dirty="0"/>
              <a:t> data.”</a:t>
            </a:r>
          </a:p>
          <a:p>
            <a:pPr marL="0" indent="0" algn="r">
              <a:buNone/>
              <a:defRPr/>
            </a:pPr>
            <a:r>
              <a:rPr lang="de-DE" sz="1400" i="1" dirty="0" err="1"/>
              <a:t>Contarinis</a:t>
            </a:r>
            <a:r>
              <a:rPr lang="de-DE" sz="1400" i="1" dirty="0"/>
              <a:t>, S., and </a:t>
            </a:r>
            <a:r>
              <a:rPr lang="de-DE" sz="1400" i="1" dirty="0" err="1"/>
              <a:t>Kastrisios</a:t>
            </a:r>
            <a:r>
              <a:rPr lang="de-DE" sz="1400" i="1" dirty="0"/>
              <a:t>, C. (2022). Marine </a:t>
            </a:r>
            <a:r>
              <a:rPr lang="de-DE" sz="1400" i="1" dirty="0" err="1"/>
              <a:t>Spatial</a:t>
            </a:r>
            <a:r>
              <a:rPr lang="de-DE" sz="1400" i="1" dirty="0"/>
              <a:t> Data Infrastructure</a:t>
            </a:r>
            <a:endParaRPr lang="de-DE" sz="1400" dirty="0"/>
          </a:p>
          <a:p>
            <a:pPr marL="0" indent="0">
              <a:buNone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H. Gerstmann (BfN), </a:t>
            </a:r>
            <a:r>
              <a:rPr lang="de-DE" dirty="0" err="1"/>
              <a:t>K.Binder</a:t>
            </a:r>
            <a:r>
              <a:rPr lang="de-DE" dirty="0"/>
              <a:t> (BAW), J. Melles (BSH), J. Krause (BfN) | Data Science Symposium | 2023-06-09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E6AD38-C296-4630-96A3-845FC4534E2E}"/>
              </a:ext>
            </a:extLst>
          </p:cNvPr>
          <p:cNvSpPr txBox="1"/>
          <p:nvPr/>
        </p:nvSpPr>
        <p:spPr bwMode="auto">
          <a:xfrm>
            <a:off x="6228184" y="5939515"/>
            <a:ext cx="2915817" cy="297962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36000" rtlCol="0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1"/>
                </a:solidFill>
              </a:rPr>
              <a:t>https://projekt.mdi-de.org</a:t>
            </a:r>
            <a:endParaRPr sz="18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F0F9C15-2136-45C5-968D-D8DD5097FB01}"/>
              </a:ext>
            </a:extLst>
          </p:cNvPr>
          <p:cNvSpPr txBox="1">
            <a:spLocks/>
          </p:cNvSpPr>
          <p:nvPr/>
        </p:nvSpPr>
        <p:spPr bwMode="auto">
          <a:xfrm>
            <a:off x="395537" y="2833264"/>
            <a:ext cx="8160724" cy="36638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72000" tIns="0" rIns="0" bIns="45720" rtlCol="0">
            <a:noAutofit/>
          </a:bodyPr>
          <a:lstStyle>
            <a:lvl1pPr marL="228594" indent="-228594" algn="l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355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Char char="◦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7533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Char char="▪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56709" indent="-239178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95887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90000"/>
                </a:schemeClr>
              </a:buClr>
              <a:buFont typeface="Arial"/>
              <a:buChar char="•"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Who</a:t>
            </a:r>
            <a:r>
              <a:rPr lang="en-US" b="1" dirty="0"/>
              <a:t> needs marine governmental data?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Government &amp; administration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Research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Private companies &amp; NGOs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General public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15927F8-99D5-4C8F-B811-7C9F514902BE}"/>
              </a:ext>
            </a:extLst>
          </p:cNvPr>
          <p:cNvSpPr txBox="1">
            <a:spLocks/>
          </p:cNvSpPr>
          <p:nvPr/>
        </p:nvSpPr>
        <p:spPr bwMode="auto">
          <a:xfrm>
            <a:off x="395536" y="4864479"/>
            <a:ext cx="8168383" cy="1627972"/>
          </a:xfrm>
          <a:prstGeom prst="rect">
            <a:avLst/>
          </a:prstGeom>
          <a:noFill/>
        </p:spPr>
        <p:txBody>
          <a:bodyPr vert="horz" lIns="72000" tIns="0" rIns="0" bIns="45720" rtlCol="0">
            <a:noAutofit/>
          </a:bodyPr>
          <a:lstStyle>
            <a:lvl1pPr marL="228594" indent="-228594" algn="l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355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Char char="◦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7533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Char char="▪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56709" indent="-239178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95887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90000"/>
                </a:schemeClr>
              </a:buClr>
              <a:buFont typeface="Arial"/>
              <a:buChar char="•"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Why</a:t>
            </a:r>
            <a:r>
              <a:rPr lang="en-US" b="1" dirty="0"/>
              <a:t> do we need a marine SDI?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Administrative data is </a:t>
            </a:r>
            <a:r>
              <a:rPr lang="en-US" dirty="0">
                <a:solidFill>
                  <a:schemeClr val="tx2"/>
                </a:solidFill>
              </a:rPr>
              <a:t>distributed widespread </a:t>
            </a:r>
            <a:r>
              <a:rPr lang="en-US" dirty="0"/>
              <a:t>over authorities SDIs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Marine and coastal data </a:t>
            </a:r>
            <a:r>
              <a:rPr lang="en-US" dirty="0"/>
              <a:t>usually not included in “terrestrial” SDIs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Most recent geometry </a:t>
            </a:r>
            <a:r>
              <a:rPr lang="en-US" dirty="0"/>
              <a:t>datasets (e.g. reporting units)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Introduction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 bwMode="auto">
          <a:xfrm>
            <a:off x="422284" y="1184277"/>
            <a:ext cx="8211175" cy="5124451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accent2"/>
                </a:solidFill>
              </a:rPr>
              <a:t>Why</a:t>
            </a:r>
            <a:r>
              <a:rPr lang="en-GB" b="1" dirty="0"/>
              <a:t> do we need a marine GDI ?</a:t>
            </a:r>
            <a:endParaRPr dirty="0"/>
          </a:p>
          <a:p>
            <a:pPr lvl="1">
              <a:defRPr/>
            </a:pPr>
            <a:r>
              <a:rPr lang="en-GB" dirty="0"/>
              <a:t>Marine area is </a:t>
            </a:r>
            <a:r>
              <a:rPr lang="en-GB" dirty="0">
                <a:solidFill>
                  <a:schemeClr val="tx2"/>
                </a:solidFill>
              </a:rPr>
              <a:t>increasingly important </a:t>
            </a:r>
            <a:r>
              <a:rPr lang="en-GB" dirty="0"/>
              <a:t>in various fields</a:t>
            </a:r>
            <a:endParaRPr dirty="0"/>
          </a:p>
          <a:p>
            <a:pPr lvl="1">
              <a:defRPr/>
            </a:pPr>
            <a:r>
              <a:rPr lang="en-GB" dirty="0"/>
              <a:t>Administrative data is </a:t>
            </a:r>
            <a:r>
              <a:rPr lang="en-GB" dirty="0">
                <a:solidFill>
                  <a:schemeClr val="tx2"/>
                </a:solidFill>
              </a:rPr>
              <a:t>distributed widespread </a:t>
            </a:r>
            <a:r>
              <a:rPr lang="en-GB" dirty="0"/>
              <a:t>over authorities SDIs</a:t>
            </a:r>
          </a:p>
          <a:p>
            <a:pPr lvl="1">
              <a:defRPr/>
            </a:pPr>
            <a:r>
              <a:rPr lang="en-GB" dirty="0">
                <a:solidFill>
                  <a:schemeClr val="tx2"/>
                </a:solidFill>
              </a:rPr>
              <a:t>Marine and coastal data </a:t>
            </a:r>
            <a:r>
              <a:rPr lang="en-GB" dirty="0"/>
              <a:t>are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usually not included in “terrestrial” SDIs</a:t>
            </a:r>
            <a:endParaRPr dirty="0"/>
          </a:p>
          <a:p>
            <a:pPr lvl="1">
              <a:defRPr/>
            </a:pPr>
            <a:r>
              <a:rPr lang="en-GB" dirty="0">
                <a:solidFill>
                  <a:schemeClr val="tx2"/>
                </a:solidFill>
              </a:rPr>
              <a:t>Most recent geometry </a:t>
            </a:r>
            <a:r>
              <a:rPr lang="en-GB" dirty="0"/>
              <a:t>datasets (e.g. reporting units)</a:t>
            </a:r>
          </a:p>
          <a:p>
            <a:pPr lvl="1">
              <a:defRPr/>
            </a:pPr>
            <a:endParaRPr lang="en-GB" dirty="0"/>
          </a:p>
          <a:p>
            <a:pPr>
              <a:defRPr/>
            </a:pPr>
            <a:r>
              <a:rPr lang="en-GB" b="1" dirty="0">
                <a:solidFill>
                  <a:schemeClr val="accent2"/>
                </a:solidFill>
              </a:rPr>
              <a:t>Who</a:t>
            </a:r>
            <a:r>
              <a:rPr lang="en-GB" b="1" dirty="0"/>
              <a:t> needs marine data?</a:t>
            </a:r>
          </a:p>
          <a:p>
            <a:pPr lvl="1">
              <a:defRPr/>
            </a:pPr>
            <a:r>
              <a:rPr lang="en-GB" dirty="0"/>
              <a:t>Government &amp; Administration</a:t>
            </a:r>
          </a:p>
          <a:p>
            <a:pPr lvl="1">
              <a:defRPr/>
            </a:pPr>
            <a:r>
              <a:rPr lang="en-GB" dirty="0"/>
              <a:t>Private companies</a:t>
            </a:r>
          </a:p>
          <a:p>
            <a:pPr lvl="1">
              <a:defRPr/>
            </a:pPr>
            <a:r>
              <a:rPr lang="en-GB" dirty="0"/>
              <a:t>Researchers</a:t>
            </a:r>
          </a:p>
          <a:p>
            <a:pPr lvl="1">
              <a:defRPr/>
            </a:pPr>
            <a:r>
              <a:rPr lang="en-GB" dirty="0"/>
              <a:t>NGOs</a:t>
            </a:r>
          </a:p>
          <a:p>
            <a:pPr lvl="1">
              <a:defRPr/>
            </a:pPr>
            <a:r>
              <a:rPr lang="en-GB" dirty="0"/>
              <a:t>General public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Scope and Principles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 bwMode="auto">
          <a:xfrm>
            <a:off x="539552" y="1297741"/>
            <a:ext cx="7920880" cy="5124451"/>
          </a:xfrm>
        </p:spPr>
        <p:txBody>
          <a:bodyPr/>
          <a:lstStyle/>
          <a:p>
            <a:pPr marL="0" indent="0">
              <a:buNone/>
              <a:defRPr/>
            </a:pPr>
            <a:endParaRPr lang="en-GB" b="1" dirty="0"/>
          </a:p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Single Point of Access </a:t>
            </a:r>
            <a:r>
              <a:rPr lang="en-GB" dirty="0"/>
              <a:t>for governmental geodata services, metadata and other information</a:t>
            </a:r>
            <a:endParaRPr dirty="0"/>
          </a:p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Harmonisation</a:t>
            </a:r>
            <a:r>
              <a:rPr lang="en-GB" dirty="0"/>
              <a:t> of web services provided by the partners</a:t>
            </a:r>
            <a:endParaRPr dirty="0"/>
          </a:p>
          <a:p>
            <a:pPr>
              <a:defRPr/>
            </a:pPr>
            <a:r>
              <a:rPr lang="en-GB" dirty="0"/>
              <a:t>Tool for supporting</a:t>
            </a:r>
            <a:r>
              <a:rPr lang="en-GB" dirty="0">
                <a:solidFill>
                  <a:schemeClr val="tx2"/>
                </a:solidFill>
              </a:rPr>
              <a:t> national reporting obligations</a:t>
            </a:r>
            <a:r>
              <a:rPr lang="en-GB" dirty="0"/>
              <a:t> for EU directives (MSFD, WFD) and regional conventions (OSPAR, HELCOM)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94884" y="4726413"/>
            <a:ext cx="1246902" cy="119339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28394" y="5085184"/>
            <a:ext cx="2107224" cy="684686"/>
          </a:xfrm>
          <a:prstGeom prst="rect">
            <a:avLst/>
          </a:prstGeom>
        </p:spPr>
      </p:pic>
      <p:grpSp>
        <p:nvGrpSpPr>
          <p:cNvPr id="24" name="Gruppieren 23"/>
          <p:cNvGrpSpPr/>
          <p:nvPr/>
        </p:nvGrpSpPr>
        <p:grpSpPr bwMode="auto">
          <a:xfrm>
            <a:off x="683568" y="4770475"/>
            <a:ext cx="3330829" cy="1348697"/>
            <a:chOff x="3606050" y="2445142"/>
            <a:chExt cx="3524602" cy="1297309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606050" y="2445142"/>
              <a:ext cx="2852017" cy="968497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 bwMode="auto">
            <a:xfrm>
              <a:off x="5179985" y="3424299"/>
              <a:ext cx="1950667" cy="3181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050" dirty="0"/>
                <a:t>© </a:t>
              </a:r>
              <a:r>
                <a:rPr lang="de-DE" sz="1050" dirty="0" err="1"/>
                <a:t>Sangya</a:t>
              </a:r>
              <a:r>
                <a:rPr lang="de-DE" sz="1050" dirty="0"/>
                <a:t> </a:t>
              </a:r>
              <a:r>
                <a:rPr lang="de-DE" sz="1050" dirty="0" err="1"/>
                <a:t>Pundir</a:t>
              </a:r>
              <a:r>
                <a:rPr lang="de-DE" sz="1050" dirty="0"/>
                <a:t> (</a:t>
              </a:r>
              <a:r>
                <a:rPr lang="de-DE" sz="1050" u="sng" dirty="0">
                  <a:hlinkClick r:id="rId5" tooltip="https://commons.wikimedia.org/wiki/File:FAIR_data_principles.jpg"/>
                </a:rPr>
                <a:t>Source</a:t>
              </a:r>
              <a:r>
                <a:rPr lang="de-DE" sz="1050" dirty="0"/>
                <a:t>)</a:t>
              </a:r>
              <a:endParaRPr dirty="0"/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6B10B498-08C0-438B-8E14-A811B6C23795}"/>
              </a:ext>
            </a:extLst>
          </p:cNvPr>
          <p:cNvSpPr/>
          <p:nvPr/>
        </p:nvSpPr>
        <p:spPr>
          <a:xfrm>
            <a:off x="431799" y="4005791"/>
            <a:ext cx="261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Applied Standards:</a:t>
            </a:r>
            <a:endParaRPr lang="de-DE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Background</a:t>
            </a:r>
            <a:endParaRPr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E117BC-EBEA-4203-B475-75A3AF9554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7" name="Fußzeilenplatzhalter 35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8C4DDA2-B982-4BC9-8263-06C2A0B699EF}"/>
              </a:ext>
            </a:extLst>
          </p:cNvPr>
          <p:cNvGrpSpPr/>
          <p:nvPr/>
        </p:nvGrpSpPr>
        <p:grpSpPr>
          <a:xfrm>
            <a:off x="215203" y="2599391"/>
            <a:ext cx="8284304" cy="4069969"/>
            <a:chOff x="215203" y="2599391"/>
            <a:chExt cx="8284304" cy="4069969"/>
          </a:xfrm>
        </p:grpSpPr>
        <p:grpSp>
          <p:nvGrpSpPr>
            <p:cNvPr id="43" name="Gruppieren 42"/>
            <p:cNvGrpSpPr/>
            <p:nvPr/>
          </p:nvGrpSpPr>
          <p:grpSpPr bwMode="auto">
            <a:xfrm>
              <a:off x="5267159" y="6225148"/>
              <a:ext cx="2705888" cy="444212"/>
              <a:chOff x="5235394" y="5999451"/>
              <a:chExt cx="2705888" cy="444212"/>
            </a:xfrm>
          </p:grpSpPr>
          <p:pic>
            <p:nvPicPr>
              <p:cNvPr id="1089" name="Grafik 1088"/>
              <p:cNvPicPr>
                <a:picLocks noChangeAspect="1"/>
              </p:cNvPicPr>
              <p:nvPr/>
            </p:nvPicPr>
            <p:blipFill>
              <a:blip r:embed="rId2"/>
              <a:srcRect t="4056" r="66815" b="33682"/>
              <a:stretch/>
            </p:blipFill>
            <p:spPr bwMode="auto">
              <a:xfrm>
                <a:off x="5235394" y="5999452"/>
                <a:ext cx="1060631" cy="444211"/>
              </a:xfrm>
              <a:prstGeom prst="rect">
                <a:avLst/>
              </a:prstGeom>
            </p:spPr>
          </p:pic>
          <p:pic>
            <p:nvPicPr>
              <p:cNvPr id="1110" name="Grafik 1109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6292410" y="5999451"/>
                <a:ext cx="1648872" cy="340487"/>
              </a:xfrm>
              <a:prstGeom prst="rect">
                <a:avLst/>
              </a:prstGeom>
            </p:spPr>
          </p:pic>
        </p:grpSp>
        <p:sp>
          <p:nvSpPr>
            <p:cNvPr id="146" name="Rechteck 145"/>
            <p:cNvSpPr/>
            <p:nvPr/>
          </p:nvSpPr>
          <p:spPr bwMode="auto">
            <a:xfrm>
              <a:off x="4582082" y="5816314"/>
              <a:ext cx="3895167" cy="338554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txBody>
            <a:bodyPr wrap="square">
              <a:noAutofit/>
            </a:bodyPr>
            <a:lstStyle/>
            <a:p>
              <a:pPr>
                <a:defRPr/>
              </a:pPr>
              <a:r>
                <a:rPr lang="de-DE" sz="1600" b="1" dirty="0"/>
                <a:t>Mecklenburg - Vorpommern</a:t>
              </a:r>
              <a:endParaRPr lang="en-GB" sz="1600" dirty="0"/>
            </a:p>
          </p:txBody>
        </p:sp>
        <p:sp>
          <p:nvSpPr>
            <p:cNvPr id="12" name="AutoShape 4" descr="Bundesanstalt für Wasserbau"/>
            <p:cNvSpPr>
              <a:spLocks noChangeAspect="1" noChangeArrowheads="1"/>
            </p:cNvSpPr>
            <p:nvPr/>
          </p:nvSpPr>
          <p:spPr bwMode="auto">
            <a:xfrm>
              <a:off x="6280517" y="3899365"/>
              <a:ext cx="304800" cy="3048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1030" name="Picture 6" descr="Bundesamt für Seeschifffahrt und Hydrographie – Wikipedia"/>
            <p:cNvPicPr>
              <a:picLocks noChangeAspect="1" noChangeArrowheads="1"/>
            </p:cNvPicPr>
            <p:nvPr/>
          </p:nvPicPr>
          <p:blipFill>
            <a:blip r:embed="rId4"/>
            <a:srcRect t="18595"/>
            <a:stretch/>
          </p:blipFill>
          <p:spPr bwMode="auto">
            <a:xfrm>
              <a:off x="716179" y="5119671"/>
              <a:ext cx="857250" cy="1333665"/>
            </a:xfrm>
            <a:prstGeom prst="rect">
              <a:avLst/>
            </a:prstGeom>
            <a:noFill/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5291612" y="3580721"/>
              <a:ext cx="1713994" cy="57133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38" name="Picture 14" descr="NLWKN"/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5251147" y="3030480"/>
              <a:ext cx="2654925" cy="515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hteck 8"/>
            <p:cNvSpPr/>
            <p:nvPr/>
          </p:nvSpPr>
          <p:spPr bwMode="auto">
            <a:xfrm>
              <a:off x="4560858" y="4355337"/>
              <a:ext cx="3927507" cy="338554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600" b="1"/>
                <a:t>Schleswig - Holstein</a:t>
              </a:r>
              <a:endParaRPr lang="de-DE" sz="1600"/>
            </a:p>
          </p:txBody>
        </p:sp>
        <p:sp>
          <p:nvSpPr>
            <p:cNvPr id="57" name="Rechteck 56"/>
            <p:cNvSpPr/>
            <p:nvPr/>
          </p:nvSpPr>
          <p:spPr bwMode="auto">
            <a:xfrm>
              <a:off x="4572000" y="2599391"/>
              <a:ext cx="3927507" cy="338554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600" b="1"/>
                <a:t>Lower Saxony</a:t>
              </a:r>
              <a:endParaRPr lang="de-DE" sz="1600"/>
            </a:p>
          </p:txBody>
        </p:sp>
        <p:pic>
          <p:nvPicPr>
            <p:cNvPr id="1026" name="Picture 2" descr="Betreiber Logo"/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851322" y="3013346"/>
              <a:ext cx="715275" cy="738173"/>
            </a:xfrm>
            <a:prstGeom prst="rect">
              <a:avLst/>
            </a:prstGeom>
            <a:noFill/>
          </p:spPr>
        </p:pic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2561812" y="4190855"/>
              <a:ext cx="1419611" cy="672447"/>
            </a:xfrm>
            <a:prstGeom prst="rect">
              <a:avLst/>
            </a:prstGeom>
          </p:spPr>
        </p:pic>
        <p:cxnSp>
          <p:nvCxnSpPr>
            <p:cNvPr id="206" name="Verbinder: gewinkelt 205"/>
            <p:cNvCxnSpPr>
              <a:cxnSpLocks/>
              <a:stCxn id="99" idx="1"/>
              <a:endCxn id="10" idx="3"/>
            </p:cNvCxnSpPr>
            <p:nvPr/>
          </p:nvCxnSpPr>
          <p:spPr bwMode="auto">
            <a:xfrm rot="10800000">
              <a:off x="1628773" y="4525022"/>
              <a:ext cx="933039" cy="0"/>
            </a:xfrm>
            <a:prstGeom prst="bentConnector3">
              <a:avLst>
                <a:gd name="adj1" fmla="val 50000"/>
              </a:avLst>
            </a:prstGeom>
            <a:ln w="25400" cap="flat" cmpd="sng" algn="ctr">
              <a:solidFill>
                <a:schemeClr val="accent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Verbinder: gewinkelt 207"/>
            <p:cNvCxnSpPr>
              <a:cxnSpLocks/>
              <a:stCxn id="99" idx="1"/>
              <a:endCxn id="1030" idx="3"/>
            </p:cNvCxnSpPr>
            <p:nvPr/>
          </p:nvCxnSpPr>
          <p:spPr bwMode="auto">
            <a:xfrm rot="10800000" flipV="1">
              <a:off x="1573430" y="4527078"/>
              <a:ext cx="988383" cy="1259425"/>
            </a:xfrm>
            <a:prstGeom prst="bentConnector3">
              <a:avLst>
                <a:gd name="adj1" fmla="val 50000"/>
              </a:avLst>
            </a:prstGeom>
            <a:ln w="25400" cap="flat" cmpd="sng" algn="ctr">
              <a:solidFill>
                <a:schemeClr val="accent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Verbinder: gewinkelt 294"/>
            <p:cNvCxnSpPr>
              <a:cxnSpLocks/>
              <a:stCxn id="99" idx="1"/>
              <a:endCxn id="1026" idx="3"/>
            </p:cNvCxnSpPr>
            <p:nvPr/>
          </p:nvCxnSpPr>
          <p:spPr bwMode="auto">
            <a:xfrm rot="10800000">
              <a:off x="1566598" y="3382433"/>
              <a:ext cx="995215" cy="1144646"/>
            </a:xfrm>
            <a:prstGeom prst="bentConnector3">
              <a:avLst>
                <a:gd name="adj1" fmla="val 50000"/>
              </a:avLst>
            </a:prstGeom>
            <a:ln w="25400" cap="flat" cmpd="sng" algn="ctr">
              <a:solidFill>
                <a:schemeClr val="accent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Verbinder: gewinkelt 299"/>
            <p:cNvCxnSpPr>
              <a:cxnSpLocks/>
              <a:endCxn id="1038" idx="1"/>
            </p:cNvCxnSpPr>
            <p:nvPr/>
          </p:nvCxnSpPr>
          <p:spPr bwMode="auto">
            <a:xfrm rot="16199998" flipH="1">
              <a:off x="4983284" y="3020523"/>
              <a:ext cx="322969" cy="212758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Verbinder: gewinkelt 300"/>
            <p:cNvCxnSpPr>
              <a:cxnSpLocks/>
              <a:endCxn id="18" idx="1"/>
            </p:cNvCxnSpPr>
            <p:nvPr/>
          </p:nvCxnSpPr>
          <p:spPr bwMode="auto">
            <a:xfrm rot="16199998" flipH="1">
              <a:off x="4736415" y="3311190"/>
              <a:ext cx="857172" cy="253222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Verbinder: gewinkelt 306"/>
            <p:cNvCxnSpPr>
              <a:cxnSpLocks/>
            </p:cNvCxnSpPr>
            <p:nvPr/>
          </p:nvCxnSpPr>
          <p:spPr bwMode="auto">
            <a:xfrm rot="16199998" flipH="1">
              <a:off x="4769196" y="4940632"/>
              <a:ext cx="802670" cy="332964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Verbinder: gewinkelt 309"/>
            <p:cNvCxnSpPr>
              <a:cxnSpLocks/>
              <a:endCxn id="13" idx="1"/>
            </p:cNvCxnSpPr>
            <p:nvPr/>
          </p:nvCxnSpPr>
          <p:spPr bwMode="auto">
            <a:xfrm>
              <a:off x="5004049" y="4693892"/>
              <a:ext cx="432047" cy="350753"/>
            </a:xfrm>
            <a:prstGeom prst="bentConnector3">
              <a:avLst>
                <a:gd name="adj1" fmla="val -1147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Verbinder: gewinkelt 314"/>
            <p:cNvCxnSpPr>
              <a:cxnSpLocks/>
            </p:cNvCxnSpPr>
            <p:nvPr/>
          </p:nvCxnSpPr>
          <p:spPr bwMode="auto">
            <a:xfrm rot="16199998" flipH="1">
              <a:off x="4982468" y="6200055"/>
              <a:ext cx="305047" cy="224965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Verbinder: gewinkelt 334"/>
            <p:cNvCxnSpPr>
              <a:cxnSpLocks/>
              <a:stCxn id="99" idx="3"/>
              <a:endCxn id="57" idx="1"/>
            </p:cNvCxnSpPr>
            <p:nvPr/>
          </p:nvCxnSpPr>
          <p:spPr bwMode="auto">
            <a:xfrm flipV="1">
              <a:off x="3981422" y="2768668"/>
              <a:ext cx="590577" cy="1758410"/>
            </a:xfrm>
            <a:prstGeom prst="bentConnector3">
              <a:avLst>
                <a:gd name="adj1" fmla="val 50000"/>
              </a:avLst>
            </a:prstGeom>
            <a:ln w="25400" cap="flat" cmpd="sng" algn="ctr">
              <a:solidFill>
                <a:schemeClr val="accent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Verbinder: gewinkelt 337"/>
            <p:cNvCxnSpPr>
              <a:cxnSpLocks/>
              <a:stCxn id="99" idx="3"/>
              <a:endCxn id="9" idx="1"/>
            </p:cNvCxnSpPr>
            <p:nvPr/>
          </p:nvCxnSpPr>
          <p:spPr bwMode="auto">
            <a:xfrm>
              <a:off x="3981423" y="4524614"/>
              <a:ext cx="579435" cy="2465"/>
            </a:xfrm>
            <a:prstGeom prst="bentConnector3">
              <a:avLst>
                <a:gd name="adj1" fmla="val 50000"/>
              </a:avLst>
            </a:prstGeom>
            <a:ln w="25400" cap="flat" cmpd="sng" algn="ctr">
              <a:solidFill>
                <a:schemeClr val="accent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Verbinder: gewinkelt 340"/>
            <p:cNvCxnSpPr>
              <a:cxnSpLocks/>
              <a:stCxn id="99" idx="3"/>
              <a:endCxn id="146" idx="1"/>
            </p:cNvCxnSpPr>
            <p:nvPr/>
          </p:nvCxnSpPr>
          <p:spPr bwMode="auto">
            <a:xfrm>
              <a:off x="3981422" y="4527078"/>
              <a:ext cx="600659" cy="1458512"/>
            </a:xfrm>
            <a:prstGeom prst="bentConnector3">
              <a:avLst>
                <a:gd name="adj1" fmla="val 50000"/>
              </a:avLst>
            </a:prstGeom>
            <a:ln w="25400" cap="flat" cmpd="sng" algn="ctr">
              <a:solidFill>
                <a:schemeClr val="accent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uppieren 47"/>
            <p:cNvGrpSpPr/>
            <p:nvPr/>
          </p:nvGrpSpPr>
          <p:grpSpPr bwMode="auto">
            <a:xfrm>
              <a:off x="5366357" y="5340310"/>
              <a:ext cx="3133150" cy="336276"/>
              <a:chOff x="5366357" y="4014673"/>
              <a:chExt cx="3133150" cy="336276"/>
            </a:xfrm>
          </p:grpSpPr>
          <p:pic>
            <p:nvPicPr>
              <p:cNvPr id="1104" name="Grafik 1103"/>
              <p:cNvPicPr>
                <a:picLocks noChangeAspect="1"/>
              </p:cNvPicPr>
              <p:nvPr/>
            </p:nvPicPr>
            <p:blipFill>
              <a:blip r:embed="rId9"/>
              <a:srcRect l="7610" t="16965" r="7870" b="51836"/>
              <a:stretch/>
            </p:blipFill>
            <p:spPr bwMode="auto">
              <a:xfrm>
                <a:off x="5366357" y="4014674"/>
                <a:ext cx="2221855" cy="336275"/>
              </a:xfrm>
              <a:prstGeom prst="rect">
                <a:avLst/>
              </a:prstGeom>
            </p:spPr>
          </p:pic>
          <p:pic>
            <p:nvPicPr>
              <p:cNvPr id="468" name="Grafik 467"/>
              <p:cNvPicPr>
                <a:picLocks noChangeAspect="1"/>
              </p:cNvPicPr>
              <p:nvPr/>
            </p:nvPicPr>
            <p:blipFill>
              <a:blip r:embed="rId9"/>
              <a:srcRect l="33809" t="50049" r="7870" b="16882"/>
              <a:stretch/>
            </p:blipFill>
            <p:spPr bwMode="auto">
              <a:xfrm>
                <a:off x="7130222" y="4014673"/>
                <a:ext cx="1369285" cy="318334"/>
              </a:xfrm>
              <a:prstGeom prst="rect">
                <a:avLst/>
              </a:prstGeom>
            </p:spPr>
          </p:pic>
        </p:grp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215203" y="4364139"/>
              <a:ext cx="1413570" cy="317656"/>
            </a:xfrm>
            <a:prstGeom prst="rect">
              <a:avLst/>
            </a:prstGeom>
          </p:spPr>
        </p:pic>
      </p:grpSp>
      <p:sp>
        <p:nvSpPr>
          <p:cNvPr id="60" name="Inhaltsplatzhalter 12"/>
          <p:cNvSpPr txBox="1"/>
          <p:nvPr/>
        </p:nvSpPr>
        <p:spPr bwMode="auto">
          <a:xfrm>
            <a:off x="393700" y="1052736"/>
            <a:ext cx="8094664" cy="872488"/>
          </a:xfrm>
          <a:prstGeom prst="rect">
            <a:avLst/>
          </a:prstGeom>
          <a:noFill/>
        </p:spPr>
        <p:txBody>
          <a:bodyPr vert="horz" lIns="0" tIns="0" rIns="0" bIns="45720" rtlCol="0">
            <a:noAutofit/>
          </a:bodyPr>
          <a:lstStyle>
            <a:lvl1pPr marL="228594" indent="-228594" algn="l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355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Char char="◦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7533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/>
              <a:buChar char="▪"/>
              <a:defRPr sz="20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56709" indent="-239178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95887" indent="-239178" algn="l" defTabSz="914377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90000"/>
                </a:schemeClr>
              </a:buClr>
              <a:buFont typeface="Arial"/>
              <a:buChar char="•"/>
              <a:defRPr sz="16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Project history</a:t>
            </a:r>
            <a:endParaRPr dirty="0"/>
          </a:p>
          <a:p>
            <a:pPr lvl="1">
              <a:defRPr/>
            </a:pPr>
            <a:r>
              <a:rPr lang="en-GB" dirty="0"/>
              <a:t>Research project (2010 – 2013) funded by BMBF</a:t>
            </a:r>
            <a:endParaRPr dirty="0"/>
          </a:p>
          <a:p>
            <a:pPr lvl="1">
              <a:defRPr/>
            </a:pPr>
            <a:r>
              <a:rPr lang="en-GB" dirty="0"/>
              <a:t>since 2014: continued as permanent environmental information system</a:t>
            </a:r>
          </a:p>
          <a:p>
            <a:pPr lvl="1">
              <a:defRPr/>
            </a:pPr>
            <a:r>
              <a:rPr lang="en-GB" dirty="0"/>
              <a:t>2021-23: </a:t>
            </a:r>
            <a:r>
              <a:rPr lang="en-GB" b="1" dirty="0">
                <a:solidFill>
                  <a:schemeClr val="tx2"/>
                </a:solidFill>
              </a:rPr>
              <a:t>Complete revision </a:t>
            </a:r>
            <a:r>
              <a:rPr lang="en-GB" dirty="0"/>
              <a:t>of the geoportal </a:t>
            </a:r>
            <a:endParaRPr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61AE309-10AD-446F-B9F7-7B9A6DF82E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11949" b="12890"/>
          <a:stretch/>
        </p:blipFill>
        <p:spPr>
          <a:xfrm>
            <a:off x="5436096" y="4797152"/>
            <a:ext cx="1213502" cy="49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Concept &amp; Implementation</a:t>
            </a:r>
            <a:endParaRPr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H. Gerstmann (BfN), K.Binder (BAW), J. Melles (BSH), J. Krause (BfN) | Data Science Symposium | 2023-06-09</a:t>
            </a:r>
          </a:p>
        </p:txBody>
      </p:sp>
      <p:grpSp>
        <p:nvGrpSpPr>
          <p:cNvPr id="23" name="Gruppieren 22"/>
          <p:cNvGrpSpPr/>
          <p:nvPr/>
        </p:nvGrpSpPr>
        <p:grpSpPr bwMode="auto">
          <a:xfrm>
            <a:off x="2130487" y="4725716"/>
            <a:ext cx="1431064" cy="1364148"/>
            <a:chOff x="2096735" y="4771686"/>
            <a:chExt cx="1431064" cy="1364148"/>
          </a:xfrm>
        </p:grpSpPr>
        <p:sp>
          <p:nvSpPr>
            <p:cNvPr id="7" name="Rechteck: abgerundete Ecken 6"/>
            <p:cNvSpPr/>
            <p:nvPr/>
          </p:nvSpPr>
          <p:spPr bwMode="auto">
            <a:xfrm>
              <a:off x="2096735" y="4771686"/>
              <a:ext cx="1420426" cy="390680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dirty="0"/>
                <a:t>SDI MV</a:t>
              </a:r>
              <a:endParaRPr dirty="0"/>
            </a:p>
          </p:txBody>
        </p:sp>
        <p:sp>
          <p:nvSpPr>
            <p:cNvPr id="8" name="Rechteck: abgerundete Ecken 7"/>
            <p:cNvSpPr/>
            <p:nvPr/>
          </p:nvSpPr>
          <p:spPr bwMode="auto">
            <a:xfrm>
              <a:off x="2107373" y="5745155"/>
              <a:ext cx="1420426" cy="390679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dirty="0"/>
                <a:t>SDI SH</a:t>
              </a:r>
              <a:endParaRPr dirty="0"/>
            </a:p>
          </p:txBody>
        </p:sp>
        <p:sp>
          <p:nvSpPr>
            <p:cNvPr id="9" name="Rechteck: abgerundete Ecken 8"/>
            <p:cNvSpPr/>
            <p:nvPr/>
          </p:nvSpPr>
          <p:spPr bwMode="auto">
            <a:xfrm>
              <a:off x="2096735" y="5265014"/>
              <a:ext cx="1420426" cy="390679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dirty="0"/>
                <a:t>SDI NDS</a:t>
              </a:r>
              <a:endParaRPr dirty="0"/>
            </a:p>
          </p:txBody>
        </p:sp>
      </p:grpSp>
      <p:grpSp>
        <p:nvGrpSpPr>
          <p:cNvPr id="24" name="Gruppieren 23"/>
          <p:cNvGrpSpPr/>
          <p:nvPr/>
        </p:nvGrpSpPr>
        <p:grpSpPr bwMode="auto">
          <a:xfrm>
            <a:off x="4954174" y="4725625"/>
            <a:ext cx="1421528" cy="1411675"/>
            <a:chOff x="4920422" y="4682815"/>
            <a:chExt cx="1421528" cy="1411675"/>
          </a:xfrm>
        </p:grpSpPr>
        <p:sp>
          <p:nvSpPr>
            <p:cNvPr id="11" name="Rechteck: abgerundete Ecken 10"/>
            <p:cNvSpPr/>
            <p:nvPr/>
          </p:nvSpPr>
          <p:spPr bwMode="auto">
            <a:xfrm>
              <a:off x="4921523" y="4682815"/>
              <a:ext cx="1420426" cy="390680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dirty="0"/>
                <a:t>SDI BfN</a:t>
              </a:r>
              <a:endParaRPr dirty="0"/>
            </a:p>
          </p:txBody>
        </p:sp>
        <p:sp>
          <p:nvSpPr>
            <p:cNvPr id="12" name="Rechteck: abgerundete Ecken 11"/>
            <p:cNvSpPr/>
            <p:nvPr/>
          </p:nvSpPr>
          <p:spPr bwMode="auto">
            <a:xfrm>
              <a:off x="4921522" y="5173340"/>
              <a:ext cx="1420426" cy="390679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dirty="0"/>
                <a:t>SDI BSH</a:t>
              </a:r>
              <a:endParaRPr dirty="0"/>
            </a:p>
          </p:txBody>
        </p:sp>
        <p:sp>
          <p:nvSpPr>
            <p:cNvPr id="13" name="Rechteck: abgerundete Ecken 12"/>
            <p:cNvSpPr/>
            <p:nvPr/>
          </p:nvSpPr>
          <p:spPr bwMode="auto">
            <a:xfrm>
              <a:off x="4920422" y="5703811"/>
              <a:ext cx="1420426" cy="390679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dirty="0"/>
                <a:t>SDI BAW</a:t>
              </a:r>
              <a:endParaRPr dirty="0"/>
            </a:p>
          </p:txBody>
        </p:sp>
      </p:grpSp>
      <p:sp>
        <p:nvSpPr>
          <p:cNvPr id="20" name="Rechteck: abgerundete Ecken 19"/>
          <p:cNvSpPr/>
          <p:nvPr/>
        </p:nvSpPr>
        <p:spPr bwMode="auto">
          <a:xfrm>
            <a:off x="5947860" y="1238119"/>
            <a:ext cx="1538272" cy="3906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 err="1"/>
              <a:t>Metadata</a:t>
            </a:r>
            <a:endParaRPr lang="de-DE" dirty="0"/>
          </a:p>
        </p:txBody>
      </p:sp>
      <p:sp>
        <p:nvSpPr>
          <p:cNvPr id="21" name="Rechteck: abgerundete Ecken 20"/>
          <p:cNvSpPr/>
          <p:nvPr/>
        </p:nvSpPr>
        <p:spPr bwMode="auto">
          <a:xfrm>
            <a:off x="1032193" y="1238120"/>
            <a:ext cx="1906506" cy="3906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 err="1"/>
              <a:t>Visualisation</a:t>
            </a:r>
            <a:endParaRPr lang="de-DE" dirty="0"/>
          </a:p>
        </p:txBody>
      </p:sp>
      <p:sp>
        <p:nvSpPr>
          <p:cNvPr id="22" name="Rechteck: abgerundete Ecken 21"/>
          <p:cNvSpPr/>
          <p:nvPr/>
        </p:nvSpPr>
        <p:spPr bwMode="auto">
          <a:xfrm>
            <a:off x="3491880" y="1212084"/>
            <a:ext cx="1538272" cy="3906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/>
              <a:t>Download</a:t>
            </a:r>
            <a:endParaRPr dirty="0"/>
          </a:p>
        </p:txBody>
      </p:sp>
      <p:cxnSp>
        <p:nvCxnSpPr>
          <p:cNvPr id="26" name="Verbinder: gewinkelt 25"/>
          <p:cNvCxnSpPr>
            <a:cxnSpLocks/>
            <a:stCxn id="11" idx="0"/>
            <a:endCxn id="42" idx="2"/>
          </p:cNvCxnSpPr>
          <p:nvPr/>
        </p:nvCxnSpPr>
        <p:spPr bwMode="auto">
          <a:xfrm rot="16200000" flipV="1">
            <a:off x="4549642" y="3609778"/>
            <a:ext cx="826981" cy="1404713"/>
          </a:xfrm>
          <a:prstGeom prst="bentConnector3">
            <a:avLst>
              <a:gd name="adj1" fmla="val 7707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/>
          <p:cNvCxnSpPr>
            <a:cxnSpLocks/>
          </p:cNvCxnSpPr>
          <p:nvPr/>
        </p:nvCxnSpPr>
        <p:spPr bwMode="auto">
          <a:xfrm rot="5400000" flipH="1" flipV="1">
            <a:off x="3137202" y="3591829"/>
            <a:ext cx="827072" cy="1420075"/>
          </a:xfrm>
          <a:prstGeom prst="bentConnector3">
            <a:avLst>
              <a:gd name="adj1" fmla="val 7594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erbinder: gewinkelt 29"/>
          <p:cNvCxnSpPr>
            <a:cxnSpLocks/>
            <a:stCxn id="42" idx="0"/>
            <a:endCxn id="22" idx="2"/>
          </p:cNvCxnSpPr>
          <p:nvPr/>
        </p:nvCxnSpPr>
        <p:spPr bwMode="auto">
          <a:xfrm rot="5400000" flipH="1" flipV="1">
            <a:off x="3374841" y="2488698"/>
            <a:ext cx="1772108" cy="24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er: gewinkelt 31"/>
          <p:cNvCxnSpPr>
            <a:cxnSpLocks/>
            <a:stCxn id="42" idx="0"/>
            <a:endCxn id="20" idx="2"/>
          </p:cNvCxnSpPr>
          <p:nvPr/>
        </p:nvCxnSpPr>
        <p:spPr bwMode="auto">
          <a:xfrm rot="5400000" flipH="1" flipV="1">
            <a:off x="4615849" y="1273726"/>
            <a:ext cx="1746073" cy="245622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er: gewinkelt 33"/>
          <p:cNvCxnSpPr>
            <a:cxnSpLocks/>
            <a:stCxn id="42" idx="0"/>
            <a:endCxn id="21" idx="2"/>
          </p:cNvCxnSpPr>
          <p:nvPr/>
        </p:nvCxnSpPr>
        <p:spPr bwMode="auto">
          <a:xfrm rot="16200000" flipV="1">
            <a:off x="2250075" y="1364171"/>
            <a:ext cx="1746072" cy="227532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cxnSpLocks/>
            <a:stCxn id="25" idx="1"/>
            <a:endCxn id="42" idx="3"/>
          </p:cNvCxnSpPr>
          <p:nvPr/>
        </p:nvCxnSpPr>
        <p:spPr bwMode="auto">
          <a:xfrm flipH="1">
            <a:off x="4813645" y="3623716"/>
            <a:ext cx="1701217" cy="1304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cxnSpLocks/>
            <a:stCxn id="42" idx="1"/>
            <a:endCxn id="43" idx="3"/>
          </p:cNvCxnSpPr>
          <p:nvPr/>
        </p:nvCxnSpPr>
        <p:spPr bwMode="auto">
          <a:xfrm flipH="1" flipV="1">
            <a:off x="1912786" y="3625196"/>
            <a:ext cx="1795118" cy="1156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>
            <a:off x="3950317" y="4029885"/>
            <a:ext cx="73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800" i="1" dirty="0"/>
              <a:t>CSW</a:t>
            </a:r>
            <a:endParaRPr i="1" dirty="0"/>
          </a:p>
        </p:txBody>
      </p:sp>
      <p:sp>
        <p:nvSpPr>
          <p:cNvPr id="51" name="Textfeld 50"/>
          <p:cNvSpPr txBox="1"/>
          <p:nvPr/>
        </p:nvSpPr>
        <p:spPr bwMode="auto">
          <a:xfrm>
            <a:off x="6706712" y="155679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800" i="1" dirty="0"/>
              <a:t>XML</a:t>
            </a:r>
            <a:endParaRPr i="1" dirty="0"/>
          </a:p>
        </p:txBody>
      </p:sp>
      <p:sp>
        <p:nvSpPr>
          <p:cNvPr id="52" name="Textfeld 51"/>
          <p:cNvSpPr txBox="1"/>
          <p:nvPr/>
        </p:nvSpPr>
        <p:spPr bwMode="auto">
          <a:xfrm>
            <a:off x="1061089" y="1630541"/>
            <a:ext cx="11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i="1" dirty="0"/>
              <a:t>WMS</a:t>
            </a:r>
          </a:p>
          <a:p>
            <a:pPr algn="ctr">
              <a:defRPr/>
            </a:pPr>
            <a:r>
              <a:rPr lang="de-DE" sz="1800" i="1" dirty="0"/>
              <a:t>WFS</a:t>
            </a:r>
            <a:endParaRPr i="1" dirty="0"/>
          </a:p>
        </p:txBody>
      </p:sp>
      <p:sp>
        <p:nvSpPr>
          <p:cNvPr id="53" name="Textfeld 52"/>
          <p:cNvSpPr txBox="1"/>
          <p:nvPr/>
        </p:nvSpPr>
        <p:spPr bwMode="auto">
          <a:xfrm>
            <a:off x="3506191" y="1556792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de-DE" sz="1800" i="1" dirty="0"/>
              <a:t>WFS</a:t>
            </a:r>
          </a:p>
          <a:p>
            <a:pPr algn="r">
              <a:defRPr/>
            </a:pPr>
            <a:r>
              <a:rPr lang="de-DE" sz="1800" i="1" dirty="0"/>
              <a:t>ATOM</a:t>
            </a:r>
            <a:endParaRPr i="1" dirty="0"/>
          </a:p>
        </p:txBody>
      </p:sp>
      <p:sp>
        <p:nvSpPr>
          <p:cNvPr id="54" name="Textfeld 53"/>
          <p:cNvSpPr txBox="1"/>
          <p:nvPr/>
        </p:nvSpPr>
        <p:spPr bwMode="auto">
          <a:xfrm>
            <a:off x="1956191" y="3315368"/>
            <a:ext cx="18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800" i="1" dirty="0">
                <a:solidFill>
                  <a:schemeClr val="accent1"/>
                </a:solidFill>
              </a:rPr>
              <a:t>Loose </a:t>
            </a:r>
            <a:r>
              <a:rPr lang="de-DE" sz="1800" i="1" dirty="0" err="1">
                <a:solidFill>
                  <a:schemeClr val="accent1"/>
                </a:solidFill>
              </a:rPr>
              <a:t>connection</a:t>
            </a:r>
            <a:endParaRPr lang="de-DE" sz="1800" i="1" dirty="0">
              <a:solidFill>
                <a:schemeClr val="accent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 bwMode="auto">
          <a:xfrm>
            <a:off x="4902045" y="3284984"/>
            <a:ext cx="118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800" i="1" dirty="0" err="1">
                <a:solidFill>
                  <a:schemeClr val="accent1"/>
                </a:solidFill>
              </a:rPr>
              <a:t>Harvesting</a:t>
            </a:r>
            <a:endParaRPr lang="de-DE" sz="1800" i="1" dirty="0">
              <a:solidFill>
                <a:schemeClr val="accent1"/>
              </a:solidFill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C3F64FC1-CA6C-4027-A328-65860F2C1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39575" y="5357440"/>
            <a:ext cx="873083" cy="22608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E8BB815-0A7C-49E9-BC96-AB36801BC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51896" y="5744981"/>
            <a:ext cx="894153" cy="29908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724F146-0362-4ECA-AE09-AD0FCBF194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8707"/>
          <a:stretch/>
        </p:blipFill>
        <p:spPr bwMode="auto">
          <a:xfrm>
            <a:off x="4074880" y="4583882"/>
            <a:ext cx="484058" cy="674165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ABAFBC-E7EC-4E55-BD90-04B7D8359F8D}"/>
              </a:ext>
            </a:extLst>
          </p:cNvPr>
          <p:cNvGrpSpPr/>
          <p:nvPr/>
        </p:nvGrpSpPr>
        <p:grpSpPr>
          <a:xfrm>
            <a:off x="4427984" y="2168583"/>
            <a:ext cx="1345388" cy="303281"/>
            <a:chOff x="758497" y="1521927"/>
            <a:chExt cx="1345388" cy="303281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CBE8CA60-210D-4516-A295-146A2D0E3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478577" y="1521927"/>
              <a:ext cx="625308" cy="276151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DB7015A-9866-4175-910F-D0603796B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758497" y="1593935"/>
              <a:ext cx="623899" cy="231273"/>
            </a:xfrm>
            <a:prstGeom prst="rect">
              <a:avLst/>
            </a:prstGeom>
          </p:spPr>
        </p:pic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67EEC723-8F25-41C0-9BF4-CC03FD89D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483768" y="1988840"/>
            <a:ext cx="997266" cy="468329"/>
          </a:xfrm>
          <a:prstGeom prst="rect">
            <a:avLst/>
          </a:prstGeom>
        </p:spPr>
      </p:pic>
      <p:sp>
        <p:nvSpPr>
          <p:cNvPr id="57" name="Rechteck 56">
            <a:extLst>
              <a:ext uri="{FF2B5EF4-FFF2-40B4-BE49-F238E27FC236}">
                <a16:creationId xmlns:a16="http://schemas.microsoft.com/office/drawing/2014/main" id="{8A3E3A45-FAE2-4C61-A356-C24B66E1EE05}"/>
              </a:ext>
            </a:extLst>
          </p:cNvPr>
          <p:cNvSpPr/>
          <p:nvPr/>
        </p:nvSpPr>
        <p:spPr bwMode="auto">
          <a:xfrm>
            <a:off x="683568" y="860745"/>
            <a:ext cx="7241234" cy="22495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defRPr/>
            </a:pPr>
            <a:r>
              <a:rPr lang="de-DE" sz="1800" dirty="0">
                <a:solidFill>
                  <a:schemeClr val="accent2"/>
                </a:solidFill>
              </a:rPr>
              <a:t>Geoportal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C5571A7-1BD0-4C76-85F0-127DD7110790}"/>
              </a:ext>
            </a:extLst>
          </p:cNvPr>
          <p:cNvSpPr/>
          <p:nvPr/>
        </p:nvSpPr>
        <p:spPr bwMode="auto">
          <a:xfrm>
            <a:off x="683568" y="4450855"/>
            <a:ext cx="7241234" cy="20614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>
              <a:defRPr/>
            </a:pPr>
            <a:r>
              <a:rPr lang="de-DE" sz="1800" dirty="0">
                <a:solidFill>
                  <a:schemeClr val="accent2"/>
                </a:solidFill>
              </a:rPr>
              <a:t>Distributed </a:t>
            </a:r>
            <a:r>
              <a:rPr lang="de-DE" sz="1800" dirty="0" err="1">
                <a:solidFill>
                  <a:schemeClr val="accent2"/>
                </a:solidFill>
              </a:rPr>
              <a:t>Spatial</a:t>
            </a:r>
            <a:r>
              <a:rPr lang="de-DE" sz="1800" dirty="0">
                <a:solidFill>
                  <a:schemeClr val="accent2"/>
                </a:solidFill>
              </a:rPr>
              <a:t> Data </a:t>
            </a:r>
            <a:r>
              <a:rPr lang="de-DE" sz="1800" dirty="0" err="1">
                <a:solidFill>
                  <a:schemeClr val="accent2"/>
                </a:solidFill>
              </a:rPr>
              <a:t>Infrastructures</a:t>
            </a:r>
            <a:endParaRPr lang="de-DE" sz="1800" dirty="0">
              <a:solidFill>
                <a:schemeClr val="accent2"/>
              </a:solidFill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9E92B621-5BAA-498B-9DB2-9461E4CCD4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707904" y="3374872"/>
            <a:ext cx="1105741" cy="52377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6BC968B-0284-4DB5-9F5E-07C5BCEBE6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62" y="3348787"/>
            <a:ext cx="2529342" cy="54985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F39D36B4-C12E-427B-A0FA-F486A6E57B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6" y="3394588"/>
            <a:ext cx="1917682" cy="4612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Implementation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22279" y="3933056"/>
            <a:ext cx="2287520" cy="224391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1800" dirty="0"/>
              <a:t>Project homepage</a:t>
            </a:r>
            <a:endParaRPr dirty="0"/>
          </a:p>
          <a:p>
            <a:pPr>
              <a:defRPr/>
            </a:pPr>
            <a:r>
              <a:rPr lang="en-GB" sz="1800" dirty="0"/>
              <a:t>Distributed SDIs</a:t>
            </a:r>
            <a:endParaRPr dirty="0"/>
          </a:p>
          <a:p>
            <a:pPr>
              <a:defRPr/>
            </a:pPr>
            <a:r>
              <a:rPr lang="en-GB" sz="1800" dirty="0"/>
              <a:t>Metadata Search Engine</a:t>
            </a:r>
            <a:endParaRPr dirty="0"/>
          </a:p>
          <a:p>
            <a:pPr>
              <a:defRPr/>
            </a:pPr>
            <a:r>
              <a:rPr lang="en-GB" sz="1800" dirty="0"/>
              <a:t>Web GIS </a:t>
            </a:r>
            <a:endParaRPr dirty="0"/>
          </a:p>
          <a:p>
            <a:pPr>
              <a:defRPr/>
            </a:pPr>
            <a:r>
              <a:rPr lang="en-GB" sz="1800" dirty="0"/>
              <a:t>Specialised applications</a:t>
            </a:r>
            <a:endParaRPr dirty="0"/>
          </a:p>
          <a:p>
            <a:pPr>
              <a:defRPr/>
            </a:pPr>
            <a:endParaRPr lang="en-GB" sz="1800" dirty="0"/>
          </a:p>
        </p:txBody>
      </p:sp>
      <p:sp>
        <p:nvSpPr>
          <p:cNvPr id="8" name="Rechteck 7"/>
          <p:cNvSpPr/>
          <p:nvPr/>
        </p:nvSpPr>
        <p:spPr bwMode="auto">
          <a:xfrm>
            <a:off x="4558268" y="2830691"/>
            <a:ext cx="16415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de-DE" sz="2000"/>
              <a:t>Geoportal</a:t>
            </a:r>
            <a:endParaRPr/>
          </a:p>
          <a:p>
            <a:pPr algn="ctr">
              <a:defRPr/>
            </a:pPr>
            <a:endParaRPr lang="de-DE" sz="2000"/>
          </a:p>
        </p:txBody>
      </p:sp>
      <p:sp>
        <p:nvSpPr>
          <p:cNvPr id="9" name="Rechteck 8"/>
          <p:cNvSpPr/>
          <p:nvPr/>
        </p:nvSpPr>
        <p:spPr bwMode="auto">
          <a:xfrm>
            <a:off x="5258839" y="1261067"/>
            <a:ext cx="1235296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de-DE" sz="2000" i="1"/>
              <a:t>Metadata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821688" y="1261067"/>
            <a:ext cx="1384667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de-DE" sz="2000" i="1"/>
              <a:t>Mapping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6546619" y="1261067"/>
            <a:ext cx="131023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72000" tIns="45720" rIns="72000" bIns="45720" numCol="1" spcCol="0" rtlCol="0" fromWordArt="0" anchor="t" anchorCtr="0" forceAA="0" compatLnSpc="0"/>
          <a:lstStyle/>
          <a:p>
            <a:pPr algn="ctr">
              <a:defRPr/>
            </a:pPr>
            <a:r>
              <a:rPr lang="de-DE" sz="2000" i="1"/>
              <a:t>Specialised Apps</a:t>
            </a:r>
            <a:endParaRPr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69478" y="4890489"/>
            <a:ext cx="609600" cy="6096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75688" y="4883492"/>
            <a:ext cx="609600" cy="6096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2974" y="4882796"/>
            <a:ext cx="609600" cy="609600"/>
          </a:xfrm>
          <a:prstGeom prst="rect">
            <a:avLst/>
          </a:prstGeom>
        </p:spPr>
      </p:pic>
      <p:cxnSp>
        <p:nvCxnSpPr>
          <p:cNvPr id="22" name="Verbinder: gewinkelt 21"/>
          <p:cNvCxnSpPr>
            <a:cxnSpLocks/>
            <a:stCxn id="13" idx="0"/>
            <a:endCxn id="8" idx="2"/>
          </p:cNvCxnSpPr>
          <p:nvPr/>
        </p:nvCxnSpPr>
        <p:spPr bwMode="auto">
          <a:xfrm rot="5400000" flipH="1" flipV="1">
            <a:off x="4053957" y="3565412"/>
            <a:ext cx="1145398" cy="1504757"/>
          </a:xfrm>
          <a:prstGeom prst="bentConnector3">
            <a:avLst>
              <a:gd name="adj1" fmla="val 9788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er: gewinkelt 23"/>
          <p:cNvCxnSpPr>
            <a:cxnSpLocks/>
            <a:stCxn id="15" idx="0"/>
            <a:endCxn id="8" idx="2"/>
          </p:cNvCxnSpPr>
          <p:nvPr/>
        </p:nvCxnSpPr>
        <p:spPr bwMode="auto">
          <a:xfrm rot="16199998" flipV="1">
            <a:off x="4810562" y="4313565"/>
            <a:ext cx="1138401" cy="1453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er: gewinkelt 24"/>
          <p:cNvCxnSpPr>
            <a:cxnSpLocks/>
            <a:stCxn id="17" idx="0"/>
            <a:endCxn id="8" idx="2"/>
          </p:cNvCxnSpPr>
          <p:nvPr/>
        </p:nvCxnSpPr>
        <p:spPr bwMode="auto">
          <a:xfrm rot="16199998" flipV="1">
            <a:off x="5584553" y="3539574"/>
            <a:ext cx="1137705" cy="1548739"/>
          </a:xfrm>
          <a:prstGeom prst="bentConnector3">
            <a:avLst>
              <a:gd name="adj1" fmla="val 9178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 bwMode="auto">
          <a:xfrm>
            <a:off x="4794333" y="3743111"/>
            <a:ext cx="138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de-DE" sz="1400" i="1">
                <a:solidFill>
                  <a:schemeClr val="accent1"/>
                </a:solidFill>
              </a:rPr>
              <a:t>WMS 	WFS</a:t>
            </a:r>
            <a:endParaRPr/>
          </a:p>
          <a:p>
            <a:pPr algn="just">
              <a:defRPr/>
            </a:pPr>
            <a:r>
              <a:rPr lang="de-DE" sz="1400" i="1">
                <a:solidFill>
                  <a:schemeClr val="accent1"/>
                </a:solidFill>
              </a:rPr>
              <a:t>WCS 	CSW</a:t>
            </a:r>
            <a:endParaRPr/>
          </a:p>
        </p:txBody>
      </p:sp>
      <p:cxnSp>
        <p:nvCxnSpPr>
          <p:cNvPr id="31" name="Verbinder: gewinkelt 30"/>
          <p:cNvCxnSpPr>
            <a:cxnSpLocks/>
            <a:stCxn id="8" idx="3"/>
            <a:endCxn id="30" idx="2"/>
          </p:cNvCxnSpPr>
          <p:nvPr/>
        </p:nvCxnSpPr>
        <p:spPr bwMode="auto">
          <a:xfrm flipV="1">
            <a:off x="6199802" y="3287491"/>
            <a:ext cx="1142586" cy="0"/>
          </a:xfrm>
          <a:prstGeom prst="bentConnector3">
            <a:avLst>
              <a:gd name="adj1" fmla="val 5000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 bwMode="auto">
          <a:xfrm>
            <a:off x="6733777" y="2992339"/>
            <a:ext cx="51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 i="1">
                <a:solidFill>
                  <a:schemeClr val="accent1"/>
                </a:solidFill>
              </a:rPr>
              <a:t>CSW</a:t>
            </a:r>
            <a:endParaRPr lang="de-DE" sz="1800" i="1">
              <a:solidFill>
                <a:schemeClr val="accent1"/>
              </a:solidFill>
            </a:endParaRPr>
          </a:p>
        </p:txBody>
      </p:sp>
      <p:cxnSp>
        <p:nvCxnSpPr>
          <p:cNvPr id="36" name="Verbinder: gewinkelt 35"/>
          <p:cNvCxnSpPr>
            <a:cxnSpLocks/>
            <a:stCxn id="8" idx="0"/>
            <a:endCxn id="11" idx="2"/>
          </p:cNvCxnSpPr>
          <p:nvPr/>
        </p:nvCxnSpPr>
        <p:spPr bwMode="auto">
          <a:xfrm rot="16199969">
            <a:off x="5962773" y="1591729"/>
            <a:ext cx="655222" cy="1822699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/>
          <p:cNvCxnSpPr>
            <a:cxnSpLocks/>
            <a:stCxn id="8" idx="0"/>
            <a:endCxn id="9" idx="2"/>
          </p:cNvCxnSpPr>
          <p:nvPr/>
        </p:nvCxnSpPr>
        <p:spPr bwMode="auto">
          <a:xfrm rot="5400000" flipH="1" flipV="1">
            <a:off x="5300150" y="2254354"/>
            <a:ext cx="655223" cy="497452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/>
          <p:cNvCxnSpPr>
            <a:cxnSpLocks/>
            <a:stCxn id="8" idx="0"/>
            <a:endCxn id="10" idx="2"/>
          </p:cNvCxnSpPr>
          <p:nvPr/>
        </p:nvCxnSpPr>
        <p:spPr bwMode="auto">
          <a:xfrm rot="16199998" flipV="1">
            <a:off x="4618918" y="2070573"/>
            <a:ext cx="655223" cy="865013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/>
          <p:cNvSpPr/>
          <p:nvPr/>
        </p:nvSpPr>
        <p:spPr bwMode="auto">
          <a:xfrm>
            <a:off x="2768609" y="4950174"/>
            <a:ext cx="5156192" cy="1226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>
              <a:defRPr/>
            </a:pPr>
            <a:r>
              <a:rPr lang="de-DE" sz="1800">
                <a:solidFill>
                  <a:schemeClr val="tx1"/>
                </a:solidFill>
              </a:rPr>
              <a:t>Distributed Geodata Infrastructures</a:t>
            </a:r>
          </a:p>
        </p:txBody>
      </p:sp>
      <p:sp>
        <p:nvSpPr>
          <p:cNvPr id="56" name="Rechteck 55"/>
          <p:cNvSpPr/>
          <p:nvPr/>
        </p:nvSpPr>
        <p:spPr bwMode="auto">
          <a:xfrm>
            <a:off x="2768610" y="860744"/>
            <a:ext cx="5156192" cy="3799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defRPr/>
            </a:pPr>
            <a:r>
              <a:rPr lang="de-DE" sz="1800">
                <a:solidFill>
                  <a:schemeClr val="tx1"/>
                </a:solidFill>
              </a:rPr>
              <a:t>MDI-DE</a:t>
            </a:r>
            <a:endParaRPr/>
          </a:p>
        </p:txBody>
      </p:sp>
      <p:pic>
        <p:nvPicPr>
          <p:cNvPr id="96" name="Grafik 9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38433" y="3206849"/>
            <a:ext cx="997266" cy="468329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08600" y="1657402"/>
            <a:ext cx="844048" cy="396375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13437" y="1866927"/>
            <a:ext cx="625308" cy="276151"/>
          </a:xfrm>
          <a:prstGeom prst="rect">
            <a:avLst/>
          </a:prstGeom>
        </p:spPr>
      </p:pic>
      <p:pic>
        <p:nvPicPr>
          <p:cNvPr id="101" name="Grafik 10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05497" y="1594300"/>
            <a:ext cx="623899" cy="231273"/>
          </a:xfrm>
          <a:prstGeom prst="rect">
            <a:avLst/>
          </a:prstGeom>
        </p:spPr>
      </p:pic>
      <p:pic>
        <p:nvPicPr>
          <p:cNvPr id="108" name="Grafik 10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59680" y="5471726"/>
            <a:ext cx="873083" cy="226088"/>
          </a:xfrm>
          <a:prstGeom prst="rect">
            <a:avLst/>
          </a:prstGeom>
        </p:spPr>
      </p:pic>
      <p:pic>
        <p:nvPicPr>
          <p:cNvPr id="109" name="Grafik 10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924697" y="5484236"/>
            <a:ext cx="894153" cy="299089"/>
          </a:xfrm>
          <a:prstGeom prst="rect">
            <a:avLst/>
          </a:prstGeom>
        </p:spPr>
      </p:pic>
      <p:pic>
        <p:nvPicPr>
          <p:cNvPr id="113" name="Grafik 112"/>
          <p:cNvPicPr>
            <a:picLocks noChangeAspect="1"/>
          </p:cNvPicPr>
          <p:nvPr/>
        </p:nvPicPr>
        <p:blipFill>
          <a:blip r:embed="rId8"/>
          <a:srcRect r="78707"/>
          <a:stretch/>
        </p:blipFill>
        <p:spPr bwMode="auto">
          <a:xfrm>
            <a:off x="6733777" y="5471726"/>
            <a:ext cx="484058" cy="674165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 bwMode="auto">
          <a:xfrm>
            <a:off x="2880545" y="1270325"/>
            <a:ext cx="88281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de-DE" sz="2000" i="1"/>
              <a:t>Web page</a:t>
            </a:r>
          </a:p>
        </p:txBody>
      </p:sp>
      <p:sp>
        <p:nvSpPr>
          <p:cNvPr id="30" name="Wolke 29"/>
          <p:cNvSpPr/>
          <p:nvPr/>
        </p:nvSpPr>
        <p:spPr bwMode="auto">
          <a:xfrm>
            <a:off x="7337519" y="2866161"/>
            <a:ext cx="1569926" cy="84186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accent1">
                    <a:lumMod val="75000"/>
                  </a:schemeClr>
                </a:solidFill>
              </a:rPr>
              <a:t>GDI-DE,</a:t>
            </a:r>
          </a:p>
          <a:p>
            <a:pPr algn="ctr">
              <a:defRPr/>
            </a:pPr>
            <a:r>
              <a:rPr lang="de-DE" sz="1200">
                <a:solidFill>
                  <a:schemeClr val="accent1">
                    <a:lumMod val="75000"/>
                  </a:schemeClr>
                </a:solidFill>
              </a:rPr>
              <a:t>DAM</a:t>
            </a:r>
            <a:endParaRPr/>
          </a:p>
          <a:p>
            <a:pPr algn="ctr">
              <a:defRPr/>
            </a:pPr>
            <a:r>
              <a:rPr lang="de-DE" sz="120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/>
          </a:p>
        </p:txBody>
      </p:sp>
      <p:sp>
        <p:nvSpPr>
          <p:cNvPr id="32" name="Fußzeilenplatzhalter 5">
            <a:extLst>
              <a:ext uri="{FF2B5EF4-FFF2-40B4-BE49-F238E27FC236}">
                <a16:creationId xmlns:a16="http://schemas.microsoft.com/office/drawing/2014/main" id="{79753FCB-3036-4E75-9891-63241D7B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1157" y="6633356"/>
            <a:ext cx="5683251" cy="324036"/>
          </a:xfrm>
        </p:spPr>
        <p:txBody>
          <a:bodyPr/>
          <a:lstStyle/>
          <a:p>
            <a:pPr>
              <a:defRPr/>
            </a:pPr>
            <a:r>
              <a:rPr lang="de-DE" dirty="0"/>
              <a:t>H. Gerstmann (BfN), </a:t>
            </a:r>
            <a:r>
              <a:rPr lang="de-DE" dirty="0" err="1"/>
              <a:t>K.Binder</a:t>
            </a:r>
            <a:r>
              <a:rPr lang="de-DE" dirty="0"/>
              <a:t> (BAW), J. Melles (BSH), J. Krause (BfN) | Data Science Symposium | 2023-06-09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E773636-C01D-4295-8C64-F094CB795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6263"/>
            <a:ext cx="8507255" cy="421518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1660591"/>
            <a:ext cx="9144000" cy="42151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MDI-DE: Portal</a:t>
            </a:r>
            <a:endParaRPr dirty="0"/>
          </a:p>
        </p:txBody>
      </p:sp>
      <p:sp>
        <p:nvSpPr>
          <p:cNvPr id="7" name="Rechteck 6"/>
          <p:cNvSpPr/>
          <p:nvPr/>
        </p:nvSpPr>
        <p:spPr bwMode="auto">
          <a:xfrm>
            <a:off x="3122662" y="2437491"/>
            <a:ext cx="1384182" cy="1330692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 bwMode="auto">
          <a:xfrm>
            <a:off x="2207304" y="2015646"/>
            <a:ext cx="2299540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Metadata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Catalogue</a:t>
            </a:r>
            <a:endParaRPr dirty="0"/>
          </a:p>
        </p:txBody>
      </p:sp>
      <p:sp>
        <p:nvSpPr>
          <p:cNvPr id="9" name="Rechteck 8"/>
          <p:cNvSpPr/>
          <p:nvPr/>
        </p:nvSpPr>
        <p:spPr bwMode="auto">
          <a:xfrm>
            <a:off x="4667168" y="2424791"/>
            <a:ext cx="1384182" cy="1330692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/>
          <p:cNvSpPr txBox="1"/>
          <p:nvPr/>
        </p:nvSpPr>
        <p:spPr bwMode="auto">
          <a:xfrm>
            <a:off x="4717967" y="2015646"/>
            <a:ext cx="1068178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Web GIS</a:t>
            </a:r>
            <a:endParaRPr dirty="0"/>
          </a:p>
        </p:txBody>
      </p:sp>
      <p:sp>
        <p:nvSpPr>
          <p:cNvPr id="11" name="Rechteck 10"/>
          <p:cNvSpPr/>
          <p:nvPr/>
        </p:nvSpPr>
        <p:spPr bwMode="auto">
          <a:xfrm>
            <a:off x="3109961" y="3969955"/>
            <a:ext cx="1384182" cy="1330692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1"/>
          <p:cNvSpPr txBox="1"/>
          <p:nvPr/>
        </p:nvSpPr>
        <p:spPr bwMode="auto">
          <a:xfrm>
            <a:off x="2383461" y="5349978"/>
            <a:ext cx="3026598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Geographical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name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service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5A0F36-EAC6-459E-985B-D5A1BF0BBD01}"/>
              </a:ext>
            </a:extLst>
          </p:cNvPr>
          <p:cNvSpPr txBox="1"/>
          <p:nvPr/>
        </p:nvSpPr>
        <p:spPr bwMode="auto">
          <a:xfrm>
            <a:off x="6228184" y="5939515"/>
            <a:ext cx="2915817" cy="297962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36000" rtlCol="0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1"/>
                </a:solidFill>
              </a:rPr>
              <a:t>https://mdi-de.org</a:t>
            </a:r>
            <a:endParaRPr sz="18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D519AB3-ABC7-4911-9784-37AC42B404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9864" y="4293095"/>
            <a:ext cx="1646031" cy="1646031"/>
          </a:xfrm>
          <a:prstGeom prst="rect">
            <a:avLst/>
          </a:prstGeom>
        </p:spPr>
      </p:pic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5E049881-C167-4026-ABB7-A478B917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1157" y="6633356"/>
            <a:ext cx="5683251" cy="324036"/>
          </a:xfrm>
        </p:spPr>
        <p:txBody>
          <a:bodyPr/>
          <a:lstStyle/>
          <a:p>
            <a:pPr>
              <a:defRPr/>
            </a:pPr>
            <a:r>
              <a:rPr lang="de-DE" dirty="0"/>
              <a:t>H. Gerstmann (BfN), </a:t>
            </a:r>
            <a:r>
              <a:rPr lang="de-DE" dirty="0" err="1"/>
              <a:t>K.Binder</a:t>
            </a:r>
            <a:r>
              <a:rPr lang="de-DE" dirty="0"/>
              <a:t> (BAW), J. Melles (BSH), J. Krause (BfN) | Data Science Symposium | 2023-06-09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Contents	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H. Gerstmann (BfN), </a:t>
            </a:r>
            <a:r>
              <a:rPr lang="de-DE" dirty="0" err="1"/>
              <a:t>K.Binder</a:t>
            </a:r>
            <a:r>
              <a:rPr lang="de-DE" dirty="0"/>
              <a:t> (BAW), J. Melles (BSH), J. Krause (BfN) | Data Science Symposium | 2023-06-09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42900" y="5070610"/>
            <a:ext cx="8157547" cy="39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/>
              <a:t>&gt; 3.000 View, Feature and ATOM services</a:t>
            </a:r>
            <a:endParaRPr sz="20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247961"/>
            <a:ext cx="9144000" cy="37372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8078523-F870-4BAE-9CD8-167F1E70A8B3}"/>
              </a:ext>
            </a:extLst>
          </p:cNvPr>
          <p:cNvSpPr txBox="1"/>
          <p:nvPr/>
        </p:nvSpPr>
        <p:spPr bwMode="auto">
          <a:xfrm>
            <a:off x="6084168" y="5939515"/>
            <a:ext cx="3059833" cy="297962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36000" rtlCol="0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1"/>
                </a:solidFill>
              </a:rPr>
              <a:t>https://mdi-de.org/mdi-de/#/explore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fN CD-Farben">
      <a:dk1>
        <a:srgbClr val="102C43"/>
      </a:dk1>
      <a:lt1>
        <a:srgbClr val="FFFFFF"/>
      </a:lt1>
      <a:dk2>
        <a:srgbClr val="0A5AA0"/>
      </a:dk2>
      <a:lt2>
        <a:srgbClr val="EFF6FA"/>
      </a:lt2>
      <a:accent1>
        <a:srgbClr val="009641"/>
      </a:accent1>
      <a:accent2>
        <a:srgbClr val="0A5AA0"/>
      </a:accent2>
      <a:accent3>
        <a:srgbClr val="856F43"/>
      </a:accent3>
      <a:accent4>
        <a:srgbClr val="64646C"/>
      </a:accent4>
      <a:accent5>
        <a:srgbClr val="CFC6B2"/>
      </a:accent5>
      <a:accent6>
        <a:srgbClr val="DFE1E1"/>
      </a:accent6>
      <a:hlink>
        <a:srgbClr val="000000"/>
      </a:hlink>
      <a:folHlink>
        <a:srgbClr val="0A5AA0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 zu 3 0422</Template>
  <TotalTime>0</TotalTime>
  <Words>1131</Words>
  <Application>Microsoft Office PowerPoint</Application>
  <DocSecurity>0</DocSecurity>
  <PresentationFormat>Bildschirmpräsentation (4:3)</PresentationFormat>
  <Paragraphs>160</Paragraphs>
  <Slides>16</Slides>
  <Notes>4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</vt:lpstr>
      <vt:lpstr>The Renewed Marine Data Infrastructure Germany - MDI-DE</vt:lpstr>
      <vt:lpstr>Introduction</vt:lpstr>
      <vt:lpstr>Introduction</vt:lpstr>
      <vt:lpstr>Scope and Principles</vt:lpstr>
      <vt:lpstr>Background</vt:lpstr>
      <vt:lpstr>Concept &amp; Implementation</vt:lpstr>
      <vt:lpstr>Implementation</vt:lpstr>
      <vt:lpstr>MDI-DE: Portal</vt:lpstr>
      <vt:lpstr>Contents </vt:lpstr>
      <vt:lpstr>MDI-DE: Map Viewer</vt:lpstr>
      <vt:lpstr>MDI-DE: Metadata Catalogue</vt:lpstr>
      <vt:lpstr>MDI-DE: Metadata Catalogue</vt:lpstr>
      <vt:lpstr>MDI-DE: Specialised Apps</vt:lpstr>
      <vt:lpstr>Perspectives</vt:lpstr>
      <vt:lpstr>What can you do?</vt:lpstr>
      <vt:lpstr>Thank you for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wird der Titel der Präsentation eingegeben – möglichst nicht über die gesamte Breite</dc:title>
  <dc:subject/>
  <dc:creator>Jochen Krause</dc:creator>
  <cp:keywords/>
  <dc:description/>
  <cp:lastModifiedBy>Henning Gerstmann</cp:lastModifiedBy>
  <cp:revision>203</cp:revision>
  <dcterms:created xsi:type="dcterms:W3CDTF">2022-08-25T12:07:09Z</dcterms:created>
  <dcterms:modified xsi:type="dcterms:W3CDTF">2023-06-08T20:45:21Z</dcterms:modified>
  <cp:category/>
  <dc:identifier/>
  <cp:contentStatus/>
  <dc:language/>
  <cp:version/>
</cp:coreProperties>
</file>